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ppt/tags/tag49.xml" ContentType="application/vnd.openxmlformats-officedocument.presentationml.tags+xml"/>
  <Override PartName="/ppt/notesSlides/notesSlide48.xml" ContentType="application/vnd.openxmlformats-officedocument.presentationml.notesSlide+xml"/>
  <Override PartName="/ppt/tags/tag50.xml" ContentType="application/vnd.openxmlformats-officedocument.presentationml.tags+xml"/>
  <Override PartName="/ppt/notesSlides/notesSlide49.xml" ContentType="application/vnd.openxmlformats-officedocument.presentationml.notesSlide+xml"/>
  <Override PartName="/ppt/tags/tag51.xml" ContentType="application/vnd.openxmlformats-officedocument.presentationml.tags+xml"/>
  <Override PartName="/ppt/notesSlides/notesSlide50.xml" ContentType="application/vnd.openxmlformats-officedocument.presentationml.notesSlide+xml"/>
  <Override PartName="/ppt/tags/tag52.xml" ContentType="application/vnd.openxmlformats-officedocument.presentationml.tags+xml"/>
  <Override PartName="/ppt/notesSlides/notesSlide51.xml" ContentType="application/vnd.openxmlformats-officedocument.presentationml.notesSlide+xml"/>
  <Override PartName="/ppt/tags/tag53.xml" ContentType="application/vnd.openxmlformats-officedocument.presentationml.tags+xml"/>
  <Override PartName="/ppt/notesSlides/notesSlide52.xml" ContentType="application/vnd.openxmlformats-officedocument.presentationml.notesSlide+xml"/>
  <Override PartName="/ppt/tags/tag54.xml" ContentType="application/vnd.openxmlformats-officedocument.presentationml.tags+xml"/>
  <Override PartName="/ppt/notesSlides/notesSlide53.xml" ContentType="application/vnd.openxmlformats-officedocument.presentationml.notesSlide+xml"/>
  <Override PartName="/ppt/tags/tag55.xml" ContentType="application/vnd.openxmlformats-officedocument.presentationml.tags+xml"/>
  <Override PartName="/ppt/notesSlides/notesSlide54.xml" ContentType="application/vnd.openxmlformats-officedocument.presentationml.notesSlide+xml"/>
  <Override PartName="/ppt/tags/tag56.xml" ContentType="application/vnd.openxmlformats-officedocument.presentationml.tags+xml"/>
  <Override PartName="/ppt/notesSlides/notesSlide55.xml" ContentType="application/vnd.openxmlformats-officedocument.presentationml.notesSlide+xml"/>
  <Override PartName="/ppt/tags/tag57.xml" ContentType="application/vnd.openxmlformats-officedocument.presentationml.tags+xml"/>
  <Override PartName="/ppt/notesSlides/notesSlide56.xml" ContentType="application/vnd.openxmlformats-officedocument.presentationml.notesSlide+xml"/>
  <Override PartName="/ppt/tags/tag58.xml" ContentType="application/vnd.openxmlformats-officedocument.presentationml.tags+xml"/>
  <Override PartName="/ppt/notesSlides/notesSlide57.xml" ContentType="application/vnd.openxmlformats-officedocument.presentationml.notesSlide+xml"/>
  <Override PartName="/ppt/tags/tag59.xml" ContentType="application/vnd.openxmlformats-officedocument.presentationml.tags+xml"/>
  <Override PartName="/ppt/notesSlides/notesSlide58.xml" ContentType="application/vnd.openxmlformats-officedocument.presentationml.notesSlide+xml"/>
  <Override PartName="/ppt/tags/tag60.xml" ContentType="application/vnd.openxmlformats-officedocument.presentationml.tags+xml"/>
  <Override PartName="/ppt/notesSlides/notesSlide59.xml" ContentType="application/vnd.openxmlformats-officedocument.presentationml.notesSlide+xml"/>
  <Override PartName="/ppt/tags/tag61.xml" ContentType="application/vnd.openxmlformats-officedocument.presentationml.tags+xml"/>
  <Override PartName="/ppt/notesSlides/notesSlide60.xml" ContentType="application/vnd.openxmlformats-officedocument.presentationml.notesSlide+xml"/>
  <Override PartName="/ppt/tags/tag62.xml" ContentType="application/vnd.openxmlformats-officedocument.presentationml.tags+xml"/>
  <Override PartName="/ppt/notesSlides/notesSlide61.xml" ContentType="application/vnd.openxmlformats-officedocument.presentationml.notesSlide+xml"/>
  <Override PartName="/ppt/tags/tag63.xml" ContentType="application/vnd.openxmlformats-officedocument.presentationml.tags+xml"/>
  <Override PartName="/ppt/notesSlides/notesSlide62.xml" ContentType="application/vnd.openxmlformats-officedocument.presentationml.notesSlide+xml"/>
  <Override PartName="/ppt/tags/tag64.xml" ContentType="application/vnd.openxmlformats-officedocument.presentationml.tags+xml"/>
  <Override PartName="/ppt/notesSlides/notesSlide63.xml" ContentType="application/vnd.openxmlformats-officedocument.presentationml.notesSlide+xml"/>
  <Override PartName="/ppt/tags/tag65.xml" ContentType="application/vnd.openxmlformats-officedocument.presentationml.tags+xml"/>
  <Override PartName="/ppt/notesSlides/notesSlide64.xml" ContentType="application/vnd.openxmlformats-officedocument.presentationml.notesSlide+xml"/>
  <Override PartName="/ppt/tags/tag66.xml" ContentType="application/vnd.openxmlformats-officedocument.presentationml.tags+xml"/>
  <Override PartName="/ppt/notesSlides/notesSlide65.xml" ContentType="application/vnd.openxmlformats-officedocument.presentationml.notesSlide+xml"/>
  <Override PartName="/ppt/tags/tag67.xml" ContentType="application/vnd.openxmlformats-officedocument.presentationml.tags+xml"/>
  <Override PartName="/ppt/notesSlides/notesSlide66.xml" ContentType="application/vnd.openxmlformats-officedocument.presentationml.notesSlide+xml"/>
  <Override PartName="/ppt/tags/tag68.xml" ContentType="application/vnd.openxmlformats-officedocument.presentationml.tags+xml"/>
  <Override PartName="/ppt/notesSlides/notesSlide67.xml" ContentType="application/vnd.openxmlformats-officedocument.presentationml.notesSlide+xml"/>
  <Override PartName="/ppt/tags/tag69.xml" ContentType="application/vnd.openxmlformats-officedocument.presentationml.tags+xml"/>
  <Override PartName="/ppt/notesSlides/notesSlide68.xml" ContentType="application/vnd.openxmlformats-officedocument.presentationml.notesSlide+xml"/>
  <Override PartName="/ppt/tags/tag70.xml" ContentType="application/vnd.openxmlformats-officedocument.presentationml.tags+xml"/>
  <Override PartName="/ppt/notesSlides/notesSlide69.xml" ContentType="application/vnd.openxmlformats-officedocument.presentationml.notesSlide+xml"/>
  <Override PartName="/ppt/tags/tag71.xml" ContentType="application/vnd.openxmlformats-officedocument.presentationml.tags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  <p:sldMasterId id="2147483675" r:id="rId2"/>
  </p:sldMasterIdLst>
  <p:notesMasterIdLst>
    <p:notesMasterId r:id="rId86"/>
  </p:notesMasterIdLst>
  <p:sldIdLst>
    <p:sldId id="258" r:id="rId3"/>
    <p:sldId id="260" r:id="rId4"/>
    <p:sldId id="261" r:id="rId5"/>
    <p:sldId id="263" r:id="rId6"/>
    <p:sldId id="356" r:id="rId7"/>
    <p:sldId id="301" r:id="rId8"/>
    <p:sldId id="262" r:id="rId9"/>
    <p:sldId id="302" r:id="rId10"/>
    <p:sldId id="355" r:id="rId11"/>
    <p:sldId id="303" r:id="rId12"/>
    <p:sldId id="304" r:id="rId13"/>
    <p:sldId id="288" r:id="rId14"/>
    <p:sldId id="342" r:id="rId15"/>
    <p:sldId id="354" r:id="rId16"/>
    <p:sldId id="357" r:id="rId17"/>
    <p:sldId id="264" r:id="rId18"/>
    <p:sldId id="268" r:id="rId19"/>
    <p:sldId id="344" r:id="rId20"/>
    <p:sldId id="347" r:id="rId21"/>
    <p:sldId id="331" r:id="rId22"/>
    <p:sldId id="349" r:id="rId23"/>
    <p:sldId id="348" r:id="rId24"/>
    <p:sldId id="358" r:id="rId25"/>
    <p:sldId id="396" r:id="rId26"/>
    <p:sldId id="359" r:id="rId27"/>
    <p:sldId id="366" r:id="rId28"/>
    <p:sldId id="360" r:id="rId29"/>
    <p:sldId id="361" r:id="rId30"/>
    <p:sldId id="265" r:id="rId31"/>
    <p:sldId id="266" r:id="rId32"/>
    <p:sldId id="306" r:id="rId33"/>
    <p:sldId id="307" r:id="rId34"/>
    <p:sldId id="382" r:id="rId35"/>
    <p:sldId id="383" r:id="rId36"/>
    <p:sldId id="384" r:id="rId37"/>
    <p:sldId id="385" r:id="rId38"/>
    <p:sldId id="386" r:id="rId39"/>
    <p:sldId id="387" r:id="rId40"/>
    <p:sldId id="388" r:id="rId41"/>
    <p:sldId id="389" r:id="rId42"/>
    <p:sldId id="390" r:id="rId43"/>
    <p:sldId id="391" r:id="rId44"/>
    <p:sldId id="392" r:id="rId45"/>
    <p:sldId id="393" r:id="rId46"/>
    <p:sldId id="394" r:id="rId47"/>
    <p:sldId id="395" r:id="rId48"/>
    <p:sldId id="362" r:id="rId49"/>
    <p:sldId id="363" r:id="rId50"/>
    <p:sldId id="273" r:id="rId51"/>
    <p:sldId id="314" r:id="rId52"/>
    <p:sldId id="287" r:id="rId53"/>
    <p:sldId id="364" r:id="rId54"/>
    <p:sldId id="365" r:id="rId55"/>
    <p:sldId id="269" r:id="rId56"/>
    <p:sldId id="352" r:id="rId57"/>
    <p:sldId id="270" r:id="rId58"/>
    <p:sldId id="367" r:id="rId59"/>
    <p:sldId id="368" r:id="rId60"/>
    <p:sldId id="397" r:id="rId61"/>
    <p:sldId id="369" r:id="rId62"/>
    <p:sldId id="370" r:id="rId63"/>
    <p:sldId id="271" r:id="rId64"/>
    <p:sldId id="353" r:id="rId65"/>
    <p:sldId id="284" r:id="rId66"/>
    <p:sldId id="371" r:id="rId67"/>
    <p:sldId id="272" r:id="rId68"/>
    <p:sldId id="309" r:id="rId69"/>
    <p:sldId id="313" r:id="rId70"/>
    <p:sldId id="310" r:id="rId71"/>
    <p:sldId id="312" r:id="rId72"/>
    <p:sldId id="311" r:id="rId73"/>
    <p:sldId id="372" r:id="rId74"/>
    <p:sldId id="373" r:id="rId75"/>
    <p:sldId id="374" r:id="rId76"/>
    <p:sldId id="375" r:id="rId77"/>
    <p:sldId id="376" r:id="rId78"/>
    <p:sldId id="377" r:id="rId79"/>
    <p:sldId id="378" r:id="rId80"/>
    <p:sldId id="379" r:id="rId81"/>
    <p:sldId id="380" r:id="rId82"/>
    <p:sldId id="381" r:id="rId83"/>
    <p:sldId id="398" r:id="rId84"/>
    <p:sldId id="399" r:id="rId85"/>
  </p:sldIdLst>
  <p:sldSz cx="9144000" cy="5143500" type="screen16x9"/>
  <p:notesSz cx="6858000" cy="9144000"/>
  <p:custDataLst>
    <p:tags r:id="rId8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B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2" d="100"/>
          <a:sy n="102" d="100"/>
        </p:scale>
        <p:origin x="-236" y="-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ags" Target="tags/tag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84C5A-E640-4436-8DD6-D3554C5676EC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25BCF-5403-4F50-AEDB-1023924B4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93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F2A73830-5AB6-4394-AC13-8526457B8297}" type="slidenum">
              <a:rPr lang="ru-RU" altLang="ru-RU" smtClean="0"/>
              <a:pPr eaLnBrk="1" hangingPunct="1"/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19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20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21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22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BB4CBD-4EC7-4F11-93EB-A56D0C484C69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BB4CBD-4EC7-4F11-93EB-A56D0C484C69}" type="slidenum">
              <a:rPr lang="ru-RU" altLang="ru-RU" smtClean="0"/>
              <a:pPr/>
              <a:t>24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420B6D-0915-4022-AE99-EC885FEE515D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29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39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AFDCC3-506E-4B09-A6CD-272EDE80F32C}" type="slidenum">
              <a:rPr lang="ru-RU" altLang="ru-RU" smtClean="0"/>
              <a:pPr/>
              <a:t>47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82FF16-4FF7-41B3-A54E-F438F7CB6368}" type="slidenum">
              <a:rPr lang="ru-RU" altLang="ru-RU" smtClean="0"/>
              <a:pPr/>
              <a:t>48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№ опыта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ru-RU" sz="1200" b="1" kern="1200" baseline="-25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№ опыта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ru-RU" sz="1200" b="1" kern="1200" baseline="-25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49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№ опыта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ru-RU" sz="1200" b="1" kern="1200" baseline="-25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№ опыта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ru-RU" sz="1200" b="1" kern="1200" baseline="-25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50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№ опыта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ru-RU" sz="1200" b="1" kern="1200" baseline="-25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№ опыта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ru-RU" sz="1200" b="1" kern="1200" baseline="-25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51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8E0018-C459-4481-8A54-9EBDC04A302D}" type="slidenum">
              <a:rPr lang="ru-RU" altLang="ru-RU" smtClean="0"/>
              <a:pPr/>
              <a:t>52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BFFA83-18DB-4C0E-AB78-8E617A4BAD09}" type="slidenum">
              <a:rPr lang="ru-RU" altLang="ru-RU" smtClean="0"/>
              <a:pPr/>
              <a:t>53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54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55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56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69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70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6D06A583-43FD-4475-82FD-C9C5325A3D99}" type="slidenum">
              <a:rPr lang="ru-RU" altLang="ru-RU">
                <a:solidFill>
                  <a:prstClr val="black"/>
                </a:solidFill>
              </a:rPr>
              <a:pPr eaLnBrk="1" hangingPunct="1"/>
              <a:t>71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08927E-10D7-4C19-BC55-3337CEA7F1C0}" type="slidenum">
              <a:rPr lang="ru-RU" altLang="ru-RU" smtClean="0"/>
              <a:pPr/>
              <a:t>74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D416D7-229C-4716-8239-7370E9F666C2}" type="slidenum">
              <a:rPr lang="ru-RU" altLang="ru-RU" smtClean="0"/>
              <a:pPr/>
              <a:t>75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BD58B2-E6AE-4A9F-9C0B-2CD0164AA7D4}" type="slidenum">
              <a:rPr lang="ru-RU" altLang="ru-RU" smtClean="0"/>
              <a:pPr/>
              <a:t>76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A52B8C-4DE4-4624-88F2-BD17DCC2A76E}" type="slidenum">
              <a:rPr lang="ru-RU" altLang="ru-RU" smtClean="0"/>
              <a:pPr/>
              <a:t>77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EC2219-2E71-4A20-8469-1B118051F61B}" type="slidenum">
              <a:rPr lang="ru-RU" altLang="ru-RU" smtClean="0"/>
              <a:pPr/>
              <a:t>78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2AF5D1-8EA9-45FB-B9CB-BB14518E6102}" type="slidenum">
              <a:rPr lang="ru-RU" altLang="ru-RU" smtClean="0"/>
              <a:pPr/>
              <a:t>79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E46FCF-2AAD-4095-9A85-7520501BA56D}" type="slidenum">
              <a:rPr lang="ru-RU" altLang="ru-RU" smtClean="0"/>
              <a:pPr/>
              <a:t>80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83E81F-D588-4220-92D1-2B57C488F57C}" type="slidenum">
              <a:rPr lang="ru-RU" altLang="ru-RU" smtClean="0"/>
              <a:pPr/>
              <a:t>81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F8F37-939F-440F-885D-8FC77B49B319}" type="datetimeFigureOut">
              <a:rPr lang="ru-RU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22.03.2022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FB4C1-0BBB-44BF-B801-1B4F09E7E7B4}" type="slidenum">
              <a:rPr lang="ru-RU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999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01F41-21B1-4EE4-A0A5-DFDDB9E49C9A}" type="datetimeFigureOut">
              <a:rPr lang="ru-RU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22.03.2022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3162D-0CAD-45D0-9636-6C05F2725330}" type="slidenum">
              <a:rPr lang="ru-RU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341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8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46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12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500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932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26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49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656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825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F0-705B-4729-880E-70CAA115BEFD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212FC-4ACA-4304-88F2-DFF4AA182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44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6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9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A89E66-565E-466D-AE79-C5562D500A54}" type="datetimeFigureOut">
              <a:rPr lang="ru-RU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22.03.2022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9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9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AA2FFB-024E-4DD4-85E9-1C7FE90AA18A}" type="slidenum">
              <a:rPr lang="ru-RU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4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hoolBookCTT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8A89E66-565E-466D-AE79-C5562D500A54}" type="datetimeFigureOut">
              <a:rPr lang="ru-RU" smtClean="0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22.03.2022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AA2FFB-024E-4DD4-85E9-1C7FE90AA18A}" type="slidenum">
              <a:rPr lang="ru-RU" smtClean="0">
                <a:solidFill>
                  <a:srgbClr val="323232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23232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6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5.bin"/><Relationship Id="rId2" Type="http://schemas.openxmlformats.org/officeDocument/2006/relationships/tags" Target="../tags/tag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7.bin"/><Relationship Id="rId2" Type="http://schemas.openxmlformats.org/officeDocument/2006/relationships/tags" Target="../tags/tag1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9.bin"/><Relationship Id="rId2" Type="http://schemas.openxmlformats.org/officeDocument/2006/relationships/tags" Target="../tags/tag1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wmf"/><Relationship Id="rId2" Type="http://schemas.openxmlformats.org/officeDocument/2006/relationships/tags" Target="../tags/tag1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wmf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2.bin"/><Relationship Id="rId2" Type="http://schemas.openxmlformats.org/officeDocument/2006/relationships/tags" Target="../tags/tag2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wmf"/><Relationship Id="rId2" Type="http://schemas.openxmlformats.org/officeDocument/2006/relationships/tags" Target="../tags/tag2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4.wmf"/><Relationship Id="rId5" Type="http://schemas.openxmlformats.org/officeDocument/2006/relationships/image" Target="../media/image11.jpeg"/><Relationship Id="rId10" Type="http://schemas.openxmlformats.org/officeDocument/2006/relationships/oleObject" Target="../embeddings/oleObject15.bin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15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9.bin"/><Relationship Id="rId2" Type="http://schemas.openxmlformats.org/officeDocument/2006/relationships/tags" Target="../tags/tag2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4.wmf"/><Relationship Id="rId5" Type="http://schemas.openxmlformats.org/officeDocument/2006/relationships/image" Target="../media/image11.jpeg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8.bin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2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1.bin"/><Relationship Id="rId4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2.bin"/><Relationship Id="rId4" Type="http://schemas.openxmlformats.org/officeDocument/2006/relationships/notesSlide" Target="../notesSlides/notesSlide3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24.bin"/><Relationship Id="rId2" Type="http://schemas.openxmlformats.org/officeDocument/2006/relationships/tags" Target="../tags/tag3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3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26.bin"/><Relationship Id="rId2" Type="http://schemas.openxmlformats.org/officeDocument/2006/relationships/tags" Target="../tags/tag3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5.bin"/><Relationship Id="rId4" Type="http://schemas.openxmlformats.org/officeDocument/2006/relationships/notesSlide" Target="../notesSlides/notesSlide3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28.bin"/><Relationship Id="rId2" Type="http://schemas.openxmlformats.org/officeDocument/2006/relationships/tags" Target="../tags/tag3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1.wmf"/><Relationship Id="rId4" Type="http://schemas.openxmlformats.org/officeDocument/2006/relationships/notesSlide" Target="../notesSlides/notesSlide36.xml"/><Relationship Id="rId9" Type="http://schemas.openxmlformats.org/officeDocument/2006/relationships/oleObject" Target="../embeddings/oleObject2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2.wmf"/><Relationship Id="rId2" Type="http://schemas.openxmlformats.org/officeDocument/2006/relationships/tags" Target="../tags/tag3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1.wmf"/><Relationship Id="rId4" Type="http://schemas.openxmlformats.org/officeDocument/2006/relationships/notesSlide" Target="../notesSlides/notesSlide37.xml"/><Relationship Id="rId9" Type="http://schemas.openxmlformats.org/officeDocument/2006/relationships/oleObject" Target="../embeddings/oleObject32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38.bin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2.wmf"/><Relationship Id="rId2" Type="http://schemas.openxmlformats.org/officeDocument/2006/relationships/tags" Target="../tags/tag3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1.wmf"/><Relationship Id="rId4" Type="http://schemas.openxmlformats.org/officeDocument/2006/relationships/notesSlide" Target="../notesSlides/notesSlide38.xml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33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43.bin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32.wmf"/><Relationship Id="rId2" Type="http://schemas.openxmlformats.org/officeDocument/2006/relationships/tags" Target="../tags/tag40.xml"/><Relationship Id="rId16" Type="http://schemas.openxmlformats.org/officeDocument/2006/relationships/image" Target="../media/image34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31.wmf"/><Relationship Id="rId4" Type="http://schemas.openxmlformats.org/officeDocument/2006/relationships/notesSlide" Target="../notesSlides/notesSlide39.xml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3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45.bin"/><Relationship Id="rId4" Type="http://schemas.openxmlformats.org/officeDocument/2006/relationships/notesSlide" Target="../notesSlides/notesSlide4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47.bin"/><Relationship Id="rId2" Type="http://schemas.openxmlformats.org/officeDocument/2006/relationships/tags" Target="../tags/tag4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37.wmf"/><Relationship Id="rId4" Type="http://schemas.openxmlformats.org/officeDocument/2006/relationships/notesSlide" Target="../notesSlides/notesSlide41.xml"/><Relationship Id="rId9" Type="http://schemas.openxmlformats.org/officeDocument/2006/relationships/oleObject" Target="../embeddings/oleObject48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50.bin"/><Relationship Id="rId2" Type="http://schemas.openxmlformats.org/officeDocument/2006/relationships/tags" Target="../tags/tag43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5.wmf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37.wmf"/><Relationship Id="rId4" Type="http://schemas.openxmlformats.org/officeDocument/2006/relationships/notesSlide" Target="../notesSlides/notesSlide42.xml"/><Relationship Id="rId9" Type="http://schemas.openxmlformats.org/officeDocument/2006/relationships/oleObject" Target="../embeddings/oleObject51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53.bin"/><Relationship Id="rId2" Type="http://schemas.openxmlformats.org/officeDocument/2006/relationships/tags" Target="../tags/tag4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5.wmf"/><Relationship Id="rId11" Type="http://schemas.openxmlformats.org/officeDocument/2006/relationships/image" Target="../media/image39.png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37.wmf"/><Relationship Id="rId4" Type="http://schemas.openxmlformats.org/officeDocument/2006/relationships/notesSlide" Target="../notesSlides/notesSlide43.xml"/><Relationship Id="rId9" Type="http://schemas.openxmlformats.org/officeDocument/2006/relationships/oleObject" Target="../embeddings/oleObject54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3.emf"/><Relationship Id="rId5" Type="http://schemas.openxmlformats.org/officeDocument/2006/relationships/oleObject" Target="../embeddings/_________Microsoft_Word_97-20031.doc"/><Relationship Id="rId4" Type="http://schemas.openxmlformats.org/officeDocument/2006/relationships/notesSlide" Target="../notesSlides/notesSlide46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4.png"/><Relationship Id="rId2" Type="http://schemas.openxmlformats.org/officeDocument/2006/relationships/tags" Target="../tags/tag48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3.emf"/><Relationship Id="rId5" Type="http://schemas.openxmlformats.org/officeDocument/2006/relationships/oleObject" Target="../embeddings/_________Microsoft_Word_97-20032.doc"/><Relationship Id="rId4" Type="http://schemas.openxmlformats.org/officeDocument/2006/relationships/notesSlide" Target="../notesSlides/notesSlide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5.png"/><Relationship Id="rId2" Type="http://schemas.openxmlformats.org/officeDocument/2006/relationships/tags" Target="../tags/tag49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3.emf"/><Relationship Id="rId5" Type="http://schemas.openxmlformats.org/officeDocument/2006/relationships/oleObject" Target="../embeddings/_________Microsoft_Word_97-20033.doc"/><Relationship Id="rId4" Type="http://schemas.openxmlformats.org/officeDocument/2006/relationships/notesSlide" Target="../notesSlides/notesSlide4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0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0.png"/><Relationship Id="rId2" Type="http://schemas.openxmlformats.org/officeDocument/2006/relationships/tags" Target="../tags/tag5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55.bin"/><Relationship Id="rId4" Type="http://schemas.openxmlformats.org/officeDocument/2006/relationships/notesSlide" Target="../notesSlides/notesSlide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0.png"/><Relationship Id="rId2" Type="http://schemas.openxmlformats.org/officeDocument/2006/relationships/tags" Target="../tags/tag53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56.bin"/><Relationship Id="rId4" Type="http://schemas.openxmlformats.org/officeDocument/2006/relationships/notesSlide" Target="../notesSlides/notesSlide5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5.xml"/><Relationship Id="rId4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3.wmf"/><Relationship Id="rId2" Type="http://schemas.openxmlformats.org/officeDocument/2006/relationships/tags" Target="../tags/tag56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55.xml"/><Relationship Id="rId9" Type="http://schemas.openxmlformats.org/officeDocument/2006/relationships/image" Target="../media/image64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6.png"/><Relationship Id="rId2" Type="http://schemas.openxmlformats.org/officeDocument/2006/relationships/tags" Target="../tags/tag5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60.bin"/><Relationship Id="rId4" Type="http://schemas.openxmlformats.org/officeDocument/2006/relationships/notesSlide" Target="../notesSlides/notesSlide5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1.xml"/><Relationship Id="rId4" Type="http://schemas.openxmlformats.org/officeDocument/2006/relationships/image" Target="../media/image7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2.xml"/><Relationship Id="rId4" Type="http://schemas.openxmlformats.org/officeDocument/2006/relationships/image" Target="../media/image7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0.png"/><Relationship Id="rId2" Type="http://schemas.openxmlformats.org/officeDocument/2006/relationships/tags" Target="../tags/tag63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61.bin"/><Relationship Id="rId4" Type="http://schemas.openxmlformats.org/officeDocument/2006/relationships/notesSlide" Target="../notesSlides/notesSlide6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4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5.xml"/><Relationship Id="rId4" Type="http://schemas.openxmlformats.org/officeDocument/2006/relationships/image" Target="../media/image8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6.xml"/><Relationship Id="rId6" Type="http://schemas.openxmlformats.org/officeDocument/2006/relationships/image" Target="../media/image83.jpe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7.xml"/><Relationship Id="rId4" Type="http://schemas.openxmlformats.org/officeDocument/2006/relationships/image" Target="../media/image8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8.xml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9.xml"/><Relationship Id="rId4" Type="http://schemas.openxmlformats.org/officeDocument/2006/relationships/image" Target="../media/image8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0.xml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1.xml"/><Relationship Id="rId4" Type="http://schemas.openxmlformats.org/officeDocument/2006/relationships/image" Target="../media/image90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415108" y="357178"/>
            <a:ext cx="82581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 dirty="0" smtClean="0">
                <a:solidFill>
                  <a:srgbClr val="0070C0"/>
                </a:solidFill>
                <a:latin typeface="+mn-lt"/>
                <a:cs typeface="+mn-cs"/>
              </a:rPr>
              <a:t>Расчет погрешностей измерений в курсе физики</a:t>
            </a:r>
            <a:r>
              <a:rPr lang="ru-RU" altLang="ru-RU" sz="4000" b="1" dirty="0" smtClean="0">
                <a:solidFill>
                  <a:srgbClr val="0070C0"/>
                </a:solidFill>
                <a:latin typeface="+mn-lt"/>
                <a:cs typeface="+mn-cs"/>
              </a:rPr>
              <a:t> </a:t>
            </a:r>
            <a:endParaRPr lang="ru-RU" altLang="ru-RU" sz="4000" b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5096443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9"/>
            <a:ext cx="77898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Федеральный компонент государственного 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образовательного стандарта основного общего образования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 bwMode="auto">
          <a:xfrm>
            <a:off x="130175" y="857250"/>
            <a:ext cx="8926513" cy="364331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ТРЕБОВАНИЯ К УРОВНЮ ПОДГОТОВКИ ВЫПУСКНИКОВ (7-9 классы):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+mj-lt"/>
              </a:rPr>
              <a:t>В результате изучения физики ученик должен уметь использовать физические приборы и измерительные инструменты для измерения физических величин:</a:t>
            </a: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just">
              <a:buClr>
                <a:srgbClr val="8C4306"/>
              </a:buClr>
              <a:buFont typeface="Wingdings" pitchFamily="2" charset="2"/>
              <a:buChar char="ü"/>
              <a:defRPr/>
            </a:pPr>
            <a:r>
              <a:rPr lang="ru-RU" sz="1600" u="sng" dirty="0" smtClean="0">
                <a:solidFill>
                  <a:schemeClr val="tx1"/>
                </a:solidFill>
                <a:latin typeface="+mj-lt"/>
              </a:rPr>
              <a:t>проводить прямые измерения физических величин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: время, расстояние, масса тела, объем, сила, температура, атмосферное давление, влажность воздуха, напряжение, сила тока, радиационный фон (с использованием дозиметра); при этом выбирать оптимальный способ измерения и использовать простейшие методы оценки погрешностей измерений;</a:t>
            </a:r>
          </a:p>
          <a:p>
            <a:pPr algn="just">
              <a:buClr>
                <a:srgbClr val="8C4306"/>
              </a:buClr>
              <a:buFont typeface="Wingdings" pitchFamily="2" charset="2"/>
              <a:buChar char="ü"/>
              <a:defRPr/>
            </a:pPr>
            <a:r>
              <a:rPr lang="ru-RU" sz="1600" u="sng" dirty="0" smtClean="0">
                <a:solidFill>
                  <a:schemeClr val="tx1"/>
                </a:solidFill>
                <a:latin typeface="+mj-lt"/>
              </a:rPr>
              <a:t>проводить исследование зависимостей физических величин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с использованием прямых измерений: при этом конструировать установку, фиксировать результаты полученной зависимости физических величин в виде таблиц и графиков, делать выводы по результатам исследования;</a:t>
            </a:r>
          </a:p>
          <a:p>
            <a:pPr algn="just">
              <a:buClr>
                <a:srgbClr val="8C4306"/>
              </a:buClr>
              <a:buFont typeface="Wingdings" pitchFamily="2" charset="2"/>
              <a:buChar char="ü"/>
              <a:defRPr/>
            </a:pPr>
            <a:r>
              <a:rPr lang="ru-RU" sz="1600" u="sng" dirty="0" smtClean="0">
                <a:solidFill>
                  <a:schemeClr val="tx1"/>
                </a:solidFill>
                <a:latin typeface="+mj-lt"/>
              </a:rPr>
              <a:t>проводить косвенные измерения физических величин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: при выполнении измерений собирать экспериментальную установку, следуя предложенной инструкции, вычислять значение величины и анализировать полученные результаты с учетом заданной точности измерений.</a:t>
            </a:r>
          </a:p>
          <a:p>
            <a:pPr algn="just">
              <a:defRPr/>
            </a:pPr>
            <a:endParaRPr lang="ru-RU" sz="1600" dirty="0" smtClean="0"/>
          </a:p>
          <a:p>
            <a:pPr algn="just">
              <a:defRPr/>
            </a:pPr>
            <a:endParaRPr lang="ru-RU" sz="1600" dirty="0" smtClean="0">
              <a:solidFill>
                <a:schemeClr val="tx1"/>
              </a:solidFill>
              <a:latin typeface="+mj-lt"/>
            </a:endParaRPr>
          </a:p>
          <a:p>
            <a:pPr algn="just">
              <a:defRPr/>
            </a:pPr>
            <a:endParaRPr lang="ru-RU" sz="1600" dirty="0" smtClean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3861507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7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417588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1. Все средства измерения имеют погрешность, которая  указана на них или в сопроводительных документах </a:t>
            </a:r>
            <a:r>
              <a:rPr lang="ru-RU" sz="2000" dirty="0" smtClean="0"/>
              <a:t>(приборная погрешность)</a:t>
            </a:r>
            <a:r>
              <a:rPr lang="ru-RU" sz="2000" dirty="0" smtClean="0">
                <a:latin typeface="+mj-lt"/>
              </a:rPr>
              <a:t>. </a:t>
            </a:r>
          </a:p>
          <a:p>
            <a:endParaRPr lang="ru-RU" sz="2000" dirty="0">
              <a:latin typeface="+mj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4855340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11" name="Овал 10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  <p:pic>
        <p:nvPicPr>
          <p:cNvPr id="126979" name="Picture 3" descr="C:\Users\МВидео\Desktop\cdeaee47b78f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29" y="774698"/>
            <a:ext cx="4801316" cy="432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0389669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7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417588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1. Все средства измерения имеют погрешность, которая  указана на них или в сопроводительных документах (приборная погрешность). </a:t>
            </a:r>
          </a:p>
          <a:p>
            <a:r>
              <a:rPr lang="ru-RU" sz="2000" u="sng" dirty="0" smtClean="0">
                <a:latin typeface="+mj-lt"/>
              </a:rPr>
              <a:t>Если погрешность </a:t>
            </a:r>
            <a:r>
              <a:rPr lang="ru-RU" sz="2000" dirty="0" smtClean="0">
                <a:latin typeface="+mj-lt"/>
              </a:rPr>
              <a:t>прибора не указана, то её считают равной цене деления.</a:t>
            </a:r>
          </a:p>
          <a:p>
            <a:endParaRPr lang="ru-RU" sz="2000" dirty="0">
              <a:latin typeface="+mj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5231405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41758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1. Все средства измерения имеют погрешность, которая  указана на них или в сопроводительных документах </a:t>
            </a:r>
            <a:r>
              <a:rPr lang="ru-RU" sz="2000" dirty="0" smtClean="0"/>
              <a:t>(приборная погрешность)</a:t>
            </a:r>
            <a:r>
              <a:rPr lang="ru-RU" sz="2000" dirty="0" smtClean="0">
                <a:latin typeface="+mj-lt"/>
              </a:rPr>
              <a:t>. </a:t>
            </a:r>
          </a:p>
          <a:p>
            <a:r>
              <a:rPr lang="ru-RU" sz="2000" dirty="0" smtClean="0">
                <a:latin typeface="+mj-lt"/>
              </a:rPr>
              <a:t>Если погрешность прибора не указана, то её считают равной цене деления.</a:t>
            </a:r>
          </a:p>
          <a:p>
            <a:r>
              <a:rPr lang="ru-RU" sz="2000" dirty="0" smtClean="0">
                <a:latin typeface="+mj-lt"/>
              </a:rPr>
              <a:t>2. Погрешность измерения равна </a:t>
            </a:r>
            <a:r>
              <a:rPr lang="ru-RU" sz="2000" u="sng" dirty="0" smtClean="0">
                <a:latin typeface="+mj-lt"/>
              </a:rPr>
              <a:t>сумме всех погрешностей</a:t>
            </a:r>
            <a:r>
              <a:rPr lang="ru-RU" sz="2000" dirty="0" smtClean="0">
                <a:latin typeface="+mj-lt"/>
              </a:rPr>
              <a:t>, влияющих на результат измерения. </a:t>
            </a:r>
            <a:endParaRPr lang="ru-RU" sz="2000" dirty="0">
              <a:latin typeface="+mj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7723995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905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59582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Погрешность прямого измерения равна сумме погрешности прибора и погрешности отсчёта: </a:t>
            </a:r>
            <a:endParaRPr lang="ru-RU" sz="2000" dirty="0">
              <a:latin typeface="+mj-lt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781625"/>
              </p:ext>
            </p:extLst>
          </p:nvPr>
        </p:nvGraphicFramePr>
        <p:xfrm>
          <a:off x="2343150" y="2139702"/>
          <a:ext cx="4457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name="Equation" r:id="rId5" imgW="4457520" imgH="469800" progId="Equation.DSMT4">
                  <p:embed/>
                </p:oleObj>
              </mc:Choice>
              <mc:Fallback>
                <p:oleObj name="Equation" r:id="rId5" imgW="4457520" imgH="469800" progId="Equation.DSMT4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2139702"/>
                        <a:ext cx="44577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195736" y="1923678"/>
            <a:ext cx="4968552" cy="792088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4" name="Овал 3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760169320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59582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Погрешность прямого измерения равна сумме погрешности прибора и погрешности отсчёта: </a:t>
            </a:r>
            <a:endParaRPr lang="ru-RU" sz="2000" dirty="0">
              <a:latin typeface="+mj-lt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340506"/>
              </p:ext>
            </p:extLst>
          </p:nvPr>
        </p:nvGraphicFramePr>
        <p:xfrm>
          <a:off x="2343150" y="2139702"/>
          <a:ext cx="4457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65" name="Equation" r:id="rId5" imgW="4457520" imgH="469800" progId="Equation.DSMT4">
                  <p:embed/>
                </p:oleObj>
              </mc:Choice>
              <mc:Fallback>
                <p:oleObj name="Equation" r:id="rId5" imgW="4457520" imgH="469800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2139702"/>
                        <a:ext cx="44577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71600" y="3075815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latin typeface="+mj-lt"/>
              </a:defRPr>
            </a:lvl1pPr>
          </a:lstStyle>
          <a:p>
            <a:r>
              <a:rPr lang="ru-RU" dirty="0"/>
              <a:t>Для стрелочных приборов, а также для измерительных </a:t>
            </a:r>
            <a:r>
              <a:rPr lang="ru-RU" dirty="0" smtClean="0"/>
              <a:t>инструментов </a:t>
            </a:r>
            <a:r>
              <a:rPr lang="ru-RU" dirty="0"/>
              <a:t>Δ </a:t>
            </a:r>
            <a:r>
              <a:rPr lang="ru-RU" sz="1600" dirty="0"/>
              <a:t>отсчёта</a:t>
            </a:r>
            <a:r>
              <a:rPr lang="ru-RU" dirty="0"/>
              <a:t> </a:t>
            </a:r>
            <a:r>
              <a:rPr lang="ru-RU" dirty="0" smtClean="0"/>
              <a:t>равна </a:t>
            </a:r>
            <a:r>
              <a:rPr lang="ru-RU" dirty="0"/>
              <a:t>половине цены деления.</a:t>
            </a:r>
          </a:p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8497" y="2931790"/>
            <a:ext cx="6766872" cy="1008112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13" name="Овал 12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692395066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3588" y="1059582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 измерение веса тела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2328" y="1637700"/>
            <a:ext cx="637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прибора (динамометра) 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Δ</a:t>
            </a:r>
            <a:r>
              <a:rPr lang="ru-RU" sz="2000" dirty="0">
                <a:latin typeface="+mj-lt"/>
              </a:rPr>
              <a:t>прибора = 0,05 </a:t>
            </a:r>
            <a:r>
              <a:rPr lang="ru-RU" sz="2000" dirty="0" smtClean="0">
                <a:latin typeface="+mj-lt"/>
              </a:rPr>
              <a:t>Н (по паспорту)</a:t>
            </a:r>
            <a:endParaRPr lang="ru-RU" sz="2000" dirty="0">
              <a:latin typeface="+mj-lt"/>
            </a:endParaRP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8" y="1563638"/>
            <a:ext cx="2048173" cy="273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11" name="Овал 10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32042300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3588" y="1059582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 измерение веса тела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2328" y="1637700"/>
            <a:ext cx="6372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прибора (динамометра) 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Δ</a:t>
            </a:r>
            <a:r>
              <a:rPr lang="ru-RU" sz="2000" dirty="0">
                <a:latin typeface="+mj-lt"/>
              </a:rPr>
              <a:t>прибора = 0,05 </a:t>
            </a:r>
            <a:r>
              <a:rPr lang="ru-RU" sz="2000" dirty="0">
                <a:latin typeface="+mj-lt"/>
              </a:rPr>
              <a:t>Н (по паспорту)</a:t>
            </a:r>
          </a:p>
          <a:p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2330" y="2424986"/>
            <a:ext cx="529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отсчёта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dirty="0">
                <a:latin typeface="+mj-lt"/>
              </a:rPr>
              <a:t>отсчёта = 0,05 Н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8" y="1563638"/>
            <a:ext cx="2048173" cy="273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13" name="Овал 12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4313858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3588" y="1059582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 измерение веса тела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2328" y="1637700"/>
            <a:ext cx="6372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прибора (динамометра) 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Δ</a:t>
            </a:r>
            <a:r>
              <a:rPr lang="ru-RU" sz="2000" dirty="0">
                <a:latin typeface="+mj-lt"/>
              </a:rPr>
              <a:t>прибора = 0,05 </a:t>
            </a:r>
            <a:r>
              <a:rPr lang="ru-RU" sz="2000" dirty="0" smtClean="0">
                <a:latin typeface="+mj-lt"/>
              </a:rPr>
              <a:t>Н </a:t>
            </a:r>
            <a:r>
              <a:rPr lang="ru-RU" sz="2000" dirty="0"/>
              <a:t>(по паспорту)</a:t>
            </a:r>
          </a:p>
          <a:p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2330" y="2424986"/>
            <a:ext cx="529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отсчёта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dirty="0">
                <a:latin typeface="+mj-lt"/>
              </a:rPr>
              <a:t>отсчёта = 0,05 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2328" y="3212271"/>
            <a:ext cx="6128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прямого измерения </a:t>
            </a:r>
            <a:r>
              <a:rPr lang="ru-RU" sz="2000" dirty="0" smtClean="0">
                <a:latin typeface="+mj-lt"/>
              </a:rPr>
              <a:t>    </a:t>
            </a: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baseline="-25000" dirty="0">
                <a:latin typeface="+mj-lt"/>
              </a:rPr>
              <a:t>прямого измерения</a:t>
            </a:r>
            <a:r>
              <a:rPr lang="ru-RU" sz="2000" dirty="0">
                <a:latin typeface="+mj-lt"/>
              </a:rPr>
              <a:t> = </a:t>
            </a:r>
            <a:r>
              <a:rPr lang="ru-RU" sz="2000" dirty="0" smtClean="0">
                <a:latin typeface="+mj-lt"/>
              </a:rPr>
              <a:t>0,07 </a:t>
            </a:r>
            <a:r>
              <a:rPr lang="ru-RU" sz="2000" dirty="0" smtClean="0">
                <a:latin typeface="+mj-lt"/>
                <a:sym typeface="Symbol"/>
              </a:rPr>
              <a:t> 0,1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Н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8" y="1563638"/>
            <a:ext cx="2048173" cy="273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14" name="Овал 13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545506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4066" y="1059582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 измерение веса тела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2328" y="1637700"/>
            <a:ext cx="6372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прибора (динамометра) 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Δ</a:t>
            </a:r>
            <a:r>
              <a:rPr lang="ru-RU" sz="2000" dirty="0">
                <a:latin typeface="+mj-lt"/>
              </a:rPr>
              <a:t>прибора = 0,05 </a:t>
            </a:r>
            <a:r>
              <a:rPr lang="ru-RU" sz="2000" dirty="0">
                <a:latin typeface="+mj-lt"/>
              </a:rPr>
              <a:t>Н (по паспорту)</a:t>
            </a:r>
          </a:p>
          <a:p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2330" y="2424986"/>
            <a:ext cx="529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отсчёта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dirty="0">
                <a:latin typeface="+mj-lt"/>
              </a:rPr>
              <a:t>отсчёта = 0,05 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2328" y="3212271"/>
            <a:ext cx="6128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прямого измерения </a:t>
            </a:r>
            <a:r>
              <a:rPr lang="ru-RU" sz="2000" dirty="0" smtClean="0">
                <a:latin typeface="+mj-lt"/>
              </a:rPr>
              <a:t>    </a:t>
            </a: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baseline="-25000" dirty="0">
                <a:latin typeface="+mj-lt"/>
              </a:rPr>
              <a:t>прямого измерения</a:t>
            </a:r>
            <a:r>
              <a:rPr lang="ru-RU" sz="2000" dirty="0">
                <a:latin typeface="+mj-lt"/>
              </a:rPr>
              <a:t> = </a:t>
            </a:r>
            <a:r>
              <a:rPr lang="ru-RU" sz="2000" dirty="0" smtClean="0">
                <a:latin typeface="+mj-lt"/>
              </a:rPr>
              <a:t>0,07 </a:t>
            </a:r>
            <a:r>
              <a:rPr lang="ru-RU" sz="2000" dirty="0" smtClean="0">
                <a:latin typeface="+mj-lt"/>
                <a:sym typeface="Symbol"/>
              </a:rPr>
              <a:t> 0,1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Н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931071"/>
              </p:ext>
            </p:extLst>
          </p:nvPr>
        </p:nvGraphicFramePr>
        <p:xfrm>
          <a:off x="324187" y="1710893"/>
          <a:ext cx="14684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6" name="Equation" r:id="rId5" imgW="1473120" imgH="330120" progId="Equation.DSMT4">
                  <p:embed/>
                </p:oleObj>
              </mc:Choice>
              <mc:Fallback>
                <p:oleObj name="Equation" r:id="rId5" imgW="1473120" imgH="330120" progId="Equation.DSMT4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87" y="1710893"/>
                        <a:ext cx="1468438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9688" y="2178672"/>
            <a:ext cx="26101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— значение прямого измерения величины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843808" y="1707654"/>
            <a:ext cx="0" cy="252028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89690" y="3104549"/>
            <a:ext cx="2431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SchoolBookCTT"/>
                <a:ea typeface="Times New Roman"/>
                <a:cs typeface="Times New Roman"/>
                <a:sym typeface="Symbol"/>
              </a:rPr>
              <a:t></a:t>
            </a:r>
            <a:r>
              <a:rPr lang="ru-RU" i="1" dirty="0" smtClean="0">
                <a:latin typeface="SchoolBookCTT"/>
                <a:ea typeface="Times New Roman"/>
                <a:cs typeface="Times New Roman"/>
              </a:rPr>
              <a:t>А— </a:t>
            </a:r>
            <a:r>
              <a:rPr lang="ru-RU" dirty="0">
                <a:latin typeface="SchoolBookCTT"/>
                <a:ea typeface="Times New Roman"/>
                <a:cs typeface="Times New Roman"/>
              </a:rPr>
              <a:t>значение абсолютной погрешности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82772119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4066" y="1059582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 измерение веса тела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2328" y="1637700"/>
            <a:ext cx="6372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прибора (динамометра) 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Δ</a:t>
            </a:r>
            <a:r>
              <a:rPr lang="ru-RU" sz="2000" dirty="0">
                <a:latin typeface="+mj-lt"/>
              </a:rPr>
              <a:t>прибора = 0,05 </a:t>
            </a:r>
            <a:r>
              <a:rPr lang="ru-RU" sz="2000" dirty="0">
                <a:latin typeface="+mj-lt"/>
              </a:rPr>
              <a:t>Н (по паспорту)</a:t>
            </a:r>
          </a:p>
          <a:p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2330" y="2424986"/>
            <a:ext cx="529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отсчёта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dirty="0">
                <a:latin typeface="+mj-lt"/>
              </a:rPr>
              <a:t>отсчёта = 0,05 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2328" y="3212271"/>
            <a:ext cx="6128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прямого измерения </a:t>
            </a:r>
            <a:r>
              <a:rPr lang="ru-RU" sz="2000" dirty="0" smtClean="0">
                <a:latin typeface="+mj-lt"/>
              </a:rPr>
              <a:t>    </a:t>
            </a: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baseline="-25000" dirty="0">
                <a:latin typeface="+mj-lt"/>
              </a:rPr>
              <a:t>прямого измерения</a:t>
            </a:r>
            <a:r>
              <a:rPr lang="ru-RU" sz="2000" dirty="0">
                <a:latin typeface="+mj-lt"/>
              </a:rPr>
              <a:t> = </a:t>
            </a:r>
            <a:r>
              <a:rPr lang="ru-RU" sz="2000" dirty="0" smtClean="0">
                <a:latin typeface="+mj-lt"/>
              </a:rPr>
              <a:t>0,07 </a:t>
            </a:r>
            <a:r>
              <a:rPr lang="ru-RU" sz="2000" dirty="0" smtClean="0">
                <a:latin typeface="+mj-lt"/>
                <a:sym typeface="Symbol"/>
              </a:rPr>
              <a:t> 0,1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Н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541604"/>
              </p:ext>
            </p:extLst>
          </p:nvPr>
        </p:nvGraphicFramePr>
        <p:xfrm>
          <a:off x="4355976" y="4083918"/>
          <a:ext cx="1968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14" name="Equation" r:id="rId5" imgW="1968480" imgH="380880" progId="Equation.DSMT4">
                  <p:embed/>
                </p:oleObj>
              </mc:Choice>
              <mc:Fallback>
                <p:oleObj name="Equation" r:id="rId5" imgW="1968480" imgH="38088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083918"/>
                        <a:ext cx="1968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008719"/>
              </p:ext>
            </p:extLst>
          </p:nvPr>
        </p:nvGraphicFramePr>
        <p:xfrm>
          <a:off x="324187" y="1710893"/>
          <a:ext cx="14684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15" name="Equation" r:id="rId7" imgW="1473120" imgH="330120" progId="Equation.DSMT4">
                  <p:embed/>
                </p:oleObj>
              </mc:Choice>
              <mc:Fallback>
                <p:oleObj name="Equation" r:id="rId7" imgW="1473120" imgH="33012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87" y="1710893"/>
                        <a:ext cx="1468438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9688" y="2178672"/>
            <a:ext cx="26101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— значение прямого измерения величины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843808" y="1707654"/>
            <a:ext cx="0" cy="252028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89690" y="3104549"/>
            <a:ext cx="2431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SchoolBookCTT"/>
                <a:ea typeface="Times New Roman"/>
                <a:cs typeface="Times New Roman"/>
                <a:sym typeface="Symbol"/>
              </a:rPr>
              <a:t></a:t>
            </a:r>
            <a:r>
              <a:rPr lang="ru-RU" i="1" dirty="0" smtClean="0">
                <a:latin typeface="SchoolBookCTT"/>
                <a:ea typeface="Times New Roman"/>
                <a:cs typeface="Times New Roman"/>
              </a:rPr>
              <a:t>А— </a:t>
            </a:r>
            <a:r>
              <a:rPr lang="ru-RU" dirty="0">
                <a:latin typeface="SchoolBookCTT"/>
                <a:ea typeface="Times New Roman"/>
                <a:cs typeface="Times New Roman"/>
              </a:rPr>
              <a:t>значение абсолютной погрешности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96719002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4066" y="1059582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 измерение веса тела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2328" y="1637700"/>
            <a:ext cx="637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прибора (динамометра) 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Δ</a:t>
            </a:r>
            <a:r>
              <a:rPr lang="ru-RU" sz="2000" dirty="0">
                <a:latin typeface="+mj-lt"/>
              </a:rPr>
              <a:t>прибора = 0,05 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52330" y="2424986"/>
            <a:ext cx="529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отсчёта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dirty="0">
                <a:latin typeface="+mj-lt"/>
              </a:rPr>
              <a:t>отсчёта = 0,05 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2328" y="3212271"/>
            <a:ext cx="4283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прямого измерения </a:t>
            </a:r>
            <a:r>
              <a:rPr lang="ru-RU" sz="2000" dirty="0" smtClean="0">
                <a:latin typeface="+mj-lt"/>
              </a:rPr>
              <a:t>    </a:t>
            </a: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baseline="-25000" dirty="0">
                <a:latin typeface="+mj-lt"/>
              </a:rPr>
              <a:t>прямого измерения</a:t>
            </a:r>
            <a:r>
              <a:rPr lang="ru-RU" sz="2000" dirty="0">
                <a:latin typeface="+mj-lt"/>
              </a:rPr>
              <a:t> = </a:t>
            </a:r>
            <a:r>
              <a:rPr lang="ru-RU" sz="2000" dirty="0" smtClean="0">
                <a:latin typeface="+mj-lt"/>
                <a:sym typeface="Symbol"/>
              </a:rPr>
              <a:t> 0,1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Н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271859"/>
              </p:ext>
            </p:extLst>
          </p:nvPr>
        </p:nvGraphicFramePr>
        <p:xfrm>
          <a:off x="4355976" y="4083918"/>
          <a:ext cx="1968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68" name="Equation" r:id="rId5" imgW="1968480" imgH="380880" progId="Equation.DSMT4">
                  <p:embed/>
                </p:oleObj>
              </mc:Choice>
              <mc:Fallback>
                <p:oleObj name="Equation" r:id="rId5" imgW="1968480" imgH="38088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083918"/>
                        <a:ext cx="1968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530796"/>
              </p:ext>
            </p:extLst>
          </p:nvPr>
        </p:nvGraphicFramePr>
        <p:xfrm>
          <a:off x="324187" y="1710893"/>
          <a:ext cx="14684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69" name="Equation" r:id="rId7" imgW="1473120" imgH="330120" progId="Equation.DSMT4">
                  <p:embed/>
                </p:oleObj>
              </mc:Choice>
              <mc:Fallback>
                <p:oleObj name="Equation" r:id="rId7" imgW="1473120" imgH="33012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87" y="1710893"/>
                        <a:ext cx="1468438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9688" y="2178672"/>
            <a:ext cx="26101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— значение прямого измерения величины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843808" y="1707654"/>
            <a:ext cx="0" cy="252028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89690" y="3104549"/>
            <a:ext cx="2431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SchoolBookCTT"/>
                <a:ea typeface="Times New Roman"/>
                <a:cs typeface="Times New Roman"/>
                <a:sym typeface="Symbol"/>
              </a:rPr>
              <a:t></a:t>
            </a:r>
            <a:r>
              <a:rPr lang="ru-RU" i="1" dirty="0" smtClean="0">
                <a:latin typeface="SchoolBookCTT"/>
                <a:ea typeface="Times New Roman"/>
                <a:cs typeface="Times New Roman"/>
              </a:rPr>
              <a:t>А— </a:t>
            </a:r>
            <a:r>
              <a:rPr lang="ru-RU" dirty="0">
                <a:latin typeface="SchoolBookCTT"/>
                <a:ea typeface="Times New Roman"/>
                <a:cs typeface="Times New Roman"/>
              </a:rPr>
              <a:t>значение абсолютной погрешности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18747" y="3324058"/>
            <a:ext cx="3813494" cy="596099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803522" y="3467646"/>
            <a:ext cx="576790" cy="19713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452319" y="3288345"/>
            <a:ext cx="1628459" cy="595107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556161" y="3271091"/>
            <a:ext cx="1420774" cy="5875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Сообщается </a:t>
            </a:r>
          </a:p>
          <a:p>
            <a:pPr algn="ctr"/>
            <a:r>
              <a:rPr lang="ru-RU" dirty="0" smtClean="0"/>
              <a:t>ученику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952329" y="1662817"/>
            <a:ext cx="6024605" cy="1549453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7164288" y="1815667"/>
            <a:ext cx="1668630" cy="1260139"/>
            <a:chOff x="6822138" y="2859782"/>
            <a:chExt cx="2016224" cy="1923678"/>
          </a:xfrm>
        </p:grpSpPr>
        <p:sp>
          <p:nvSpPr>
            <p:cNvPr id="22" name="Овал 21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27955" y="3406123"/>
              <a:ext cx="1764196" cy="1080631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0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66002642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4066" y="1059582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 измерение веса тела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2328" y="1637700"/>
            <a:ext cx="637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прибора (динамометра) 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Δ</a:t>
            </a:r>
            <a:r>
              <a:rPr lang="ru-RU" sz="2000" dirty="0">
                <a:latin typeface="+mj-lt"/>
              </a:rPr>
              <a:t>прибора = 0,05 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52330" y="2424986"/>
            <a:ext cx="529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отсчёта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dirty="0">
                <a:latin typeface="+mj-lt"/>
              </a:rPr>
              <a:t>отсчёта = 0,05 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2328" y="3212271"/>
            <a:ext cx="4283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Погрешность прямого измерения </a:t>
            </a:r>
            <a:r>
              <a:rPr lang="ru-RU" sz="2000" dirty="0" smtClean="0">
                <a:latin typeface="+mj-lt"/>
              </a:rPr>
              <a:t>    </a:t>
            </a:r>
          </a:p>
          <a:p>
            <a:r>
              <a:rPr lang="ru-RU" sz="2000" dirty="0" smtClean="0">
                <a:latin typeface="+mj-lt"/>
              </a:rPr>
              <a:t>Δ </a:t>
            </a:r>
            <a:r>
              <a:rPr lang="ru-RU" sz="2000" baseline="-25000" dirty="0">
                <a:latin typeface="+mj-lt"/>
              </a:rPr>
              <a:t>прямого измерения</a:t>
            </a:r>
            <a:r>
              <a:rPr lang="ru-RU" sz="2000" dirty="0">
                <a:latin typeface="+mj-lt"/>
              </a:rPr>
              <a:t> = </a:t>
            </a:r>
            <a:r>
              <a:rPr lang="ru-RU" sz="2000" dirty="0" smtClean="0">
                <a:latin typeface="+mj-lt"/>
                <a:sym typeface="Symbol"/>
              </a:rPr>
              <a:t> 0,1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Н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771757"/>
              </p:ext>
            </p:extLst>
          </p:nvPr>
        </p:nvGraphicFramePr>
        <p:xfrm>
          <a:off x="4355976" y="4083918"/>
          <a:ext cx="1968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2" name="Equation" r:id="rId5" imgW="1968480" imgH="380880" progId="Equation.DSMT4">
                  <p:embed/>
                </p:oleObj>
              </mc:Choice>
              <mc:Fallback>
                <p:oleObj name="Equation" r:id="rId5" imgW="1968480" imgH="3808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083918"/>
                        <a:ext cx="1968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19900"/>
              </p:ext>
            </p:extLst>
          </p:nvPr>
        </p:nvGraphicFramePr>
        <p:xfrm>
          <a:off x="324187" y="1710893"/>
          <a:ext cx="14684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3" name="Equation" r:id="rId7" imgW="1473120" imgH="330120" progId="Equation.DSMT4">
                  <p:embed/>
                </p:oleObj>
              </mc:Choice>
              <mc:Fallback>
                <p:oleObj name="Equation" r:id="rId7" imgW="1473120" imgH="33012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87" y="1710893"/>
                        <a:ext cx="1468438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9688" y="2178672"/>
            <a:ext cx="26101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— значение прямого измерения величины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843808" y="1707654"/>
            <a:ext cx="0" cy="252028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89690" y="3104549"/>
            <a:ext cx="2431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SchoolBookCTT"/>
                <a:ea typeface="Times New Roman"/>
                <a:cs typeface="Times New Roman"/>
                <a:sym typeface="Symbol"/>
              </a:rPr>
              <a:t></a:t>
            </a:r>
            <a:r>
              <a:rPr lang="ru-RU" i="1" dirty="0" smtClean="0">
                <a:latin typeface="SchoolBookCTT"/>
                <a:ea typeface="Times New Roman"/>
                <a:cs typeface="Times New Roman"/>
              </a:rPr>
              <a:t>А— </a:t>
            </a:r>
            <a:r>
              <a:rPr lang="ru-RU" dirty="0">
                <a:latin typeface="SchoolBookCTT"/>
                <a:ea typeface="Times New Roman"/>
                <a:cs typeface="Times New Roman"/>
              </a:rPr>
              <a:t>значение абсолютной погрешности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18747" y="3324058"/>
            <a:ext cx="3813494" cy="596099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803522" y="3467646"/>
            <a:ext cx="576790" cy="19713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452319" y="3288345"/>
            <a:ext cx="1628459" cy="595107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556161" y="3271091"/>
            <a:ext cx="1420774" cy="5875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Сообщается </a:t>
            </a:r>
          </a:p>
          <a:p>
            <a:pPr algn="ctr"/>
            <a:r>
              <a:rPr lang="ru-RU" dirty="0" smtClean="0"/>
              <a:t>ученику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952329" y="1662817"/>
            <a:ext cx="6024605" cy="1549453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7164288" y="1815667"/>
            <a:ext cx="1668630" cy="1260139"/>
            <a:chOff x="6822138" y="2859782"/>
            <a:chExt cx="2016224" cy="1923678"/>
          </a:xfrm>
        </p:grpSpPr>
        <p:sp>
          <p:nvSpPr>
            <p:cNvPr id="22" name="Овал 21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27955" y="3406123"/>
              <a:ext cx="1764196" cy="1080631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0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" y="4630370"/>
            <a:ext cx="8596975" cy="38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66193012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pic>
        <p:nvPicPr>
          <p:cNvPr id="12289" name="Picture 1" descr="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805" y="2787775"/>
            <a:ext cx="4622390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38519"/>
              </p:ext>
            </p:extLst>
          </p:nvPr>
        </p:nvGraphicFramePr>
        <p:xfrm>
          <a:off x="3587750" y="1059582"/>
          <a:ext cx="1968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1" name="Equation" r:id="rId6" imgW="1968480" imgH="380880" progId="Equation.DSMT4">
                  <p:embed/>
                </p:oleObj>
              </mc:Choice>
              <mc:Fallback>
                <p:oleObj name="Equation" r:id="rId6" imgW="1968480" imgH="380880" progId="Equation.DSMT4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0" y="1059582"/>
                        <a:ext cx="1968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33772" y="1760235"/>
            <a:ext cx="8676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Результаты измерения с учетом погрешности откладываются на числовой оси 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683383" y="3558654"/>
            <a:ext cx="72008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925828523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Погрешности средств измерения и прямых </a:t>
            </a:r>
            <a:r>
              <a:rPr lang="ru-RU" b="1" dirty="0" smtClean="0">
                <a:solidFill>
                  <a:schemeClr val="bg1"/>
                </a:solidFill>
              </a:rPr>
              <a:t>измерений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957287"/>
              </p:ext>
            </p:extLst>
          </p:nvPr>
        </p:nvGraphicFramePr>
        <p:xfrm>
          <a:off x="173261" y="915566"/>
          <a:ext cx="8779752" cy="41417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51159"/>
                <a:gridCol w="2402009"/>
                <a:gridCol w="2926584"/>
              </a:tblGrid>
              <a:tr h="638438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</a:rPr>
                        <a:t>Прибор, </a:t>
                      </a:r>
                      <a:r>
                        <a:rPr lang="ru-RU" sz="2000" b="1" dirty="0" smtClean="0">
                          <a:effectLst/>
                        </a:rPr>
                        <a:t>инструмент</a:t>
                      </a:r>
                      <a:r>
                        <a:rPr lang="ru-RU" sz="2000" b="1" dirty="0">
                          <a:effectLst/>
                        </a:rPr>
                        <a:t>. </a:t>
                      </a:r>
                      <a:br>
                        <a:rPr lang="ru-RU" sz="2000" b="1" dirty="0">
                          <a:effectLst/>
                        </a:rPr>
                      </a:br>
                      <a:r>
                        <a:rPr lang="ru-RU" sz="2000" b="1" dirty="0">
                          <a:effectLst/>
                        </a:rPr>
                        <a:t>Цена  деления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smtClean="0">
                          <a:effectLst/>
                        </a:rPr>
                        <a:t>Погрешность средства измерения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smtClean="0">
                          <a:effectLst/>
                        </a:rPr>
                        <a:t>Погрешность прямого измерения</a:t>
                      </a:r>
                    </a:p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smtClean="0">
                          <a:effectLst/>
                        </a:rPr>
                        <a:t> (сообщается ученику)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8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</a:rPr>
                        <a:t>Линейка деревянная со знаком ГОСТ, цена деления 1 мм.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0,5 мм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Цена деления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98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</a:rPr>
                        <a:t>Линейки деревянные и пластмассовые, не имеющие знака ГОСТ, цена деления 1 мм.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1 мм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1,5 мм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4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</a:rPr>
                        <a:t>Измерительная лента </a:t>
                      </a: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</a:rPr>
                        <a:t>(портновская), цена деления 5 мм.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5 мм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Цена деления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8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</a:rPr>
                        <a:t>Измерительный цилиндр, цена деления 2 мл.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1 мл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Цена деления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8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</a:rPr>
                        <a:t>Измерительный цилиндр, цена деления 1 мл.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0,5 мл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Цена деления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546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Динамометр, цена деления 0,1 Н.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smtClean="0">
                          <a:effectLst/>
                        </a:rPr>
                        <a:t>0,05 Н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Цена деления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98457077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8001000" y="-12700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altLang="ru-RU" sz="1000" dirty="0" smtClean="0">
                <a:solidFill>
                  <a:prstClr val="white"/>
                </a:solidFill>
                <a:latin typeface="SchoolBookCTT"/>
                <a:cs typeface="Arial" charset="0"/>
              </a:rPr>
              <a:t>Кошкина А.В.</a:t>
            </a:r>
          </a:p>
        </p:txBody>
      </p:sp>
      <p:pic>
        <p:nvPicPr>
          <p:cNvPr id="114699" name="Picture 11" descr="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592" y="110410"/>
            <a:ext cx="1992793" cy="382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4737" y="184666"/>
            <a:ext cx="68508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u="sng" dirty="0"/>
              <a:t>Например,</a:t>
            </a:r>
            <a:r>
              <a:rPr lang="ru-RU" sz="2400" dirty="0"/>
              <a:t> объём воды, налитой в измерительный цилиндр, изображённый на рисунке, равен 7 мл, абсолютная погрешность измерения объёма жидкости равна 1 мл. Тогда результат измерения следует записать так: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632979"/>
              </p:ext>
            </p:extLst>
          </p:nvPr>
        </p:nvGraphicFramePr>
        <p:xfrm>
          <a:off x="3180608" y="1749566"/>
          <a:ext cx="19621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6" name="Equation" r:id="rId6" imgW="1968480" imgH="330120" progId="Equation.DSMT4">
                  <p:embed/>
                </p:oleObj>
              </mc:Choice>
              <mc:Fallback>
                <p:oleObj name="Equation" r:id="rId6" imgW="1968480" imgH="33012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0608" y="1749566"/>
                        <a:ext cx="1962150" cy="336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833358370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8001000" y="-12700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altLang="ru-RU" sz="1000" dirty="0" smtClean="0">
                <a:solidFill>
                  <a:prstClr val="white"/>
                </a:solidFill>
                <a:latin typeface="SchoolBookCTT"/>
                <a:cs typeface="Arial" charset="0"/>
              </a:rPr>
              <a:t>Кошкина А.В.</a:t>
            </a:r>
          </a:p>
        </p:txBody>
      </p:sp>
      <p:pic>
        <p:nvPicPr>
          <p:cNvPr id="114699" name="Picture 11" descr="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592" y="110410"/>
            <a:ext cx="1992793" cy="382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1" name="Picture 13" descr="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16960"/>
            <a:ext cx="6038359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4737" y="184666"/>
            <a:ext cx="68508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u="sng" dirty="0"/>
              <a:t>Например</a:t>
            </a:r>
            <a:r>
              <a:rPr lang="ru-RU" sz="2400" u="sng" dirty="0"/>
              <a:t>,</a:t>
            </a:r>
            <a:r>
              <a:rPr lang="ru-RU" sz="2400" dirty="0"/>
              <a:t> объём воды, налитой в измерительный цилиндр, изображённый на рисунке, равен 7 мл, абсолютная погрешность измерения объёма жидкости равна 1 мл. Тогда результат измерения следует записать так: </a:t>
            </a:r>
            <a:endParaRPr lang="ru-RU" sz="2400" dirty="0" smtClean="0"/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Нанесём результаты измерений объема жидкости с помощью измерительного цилиндра, изображённого на рисунке , на числовую ось.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55927"/>
              </p:ext>
            </p:extLst>
          </p:nvPr>
        </p:nvGraphicFramePr>
        <p:xfrm>
          <a:off x="3180608" y="1749566"/>
          <a:ext cx="19621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7" name="Equation" r:id="rId7" imgW="1968480" imgH="330120" progId="Equation.DSMT4">
                  <p:embed/>
                </p:oleObj>
              </mc:Choice>
              <mc:Fallback>
                <p:oleObj name="Equation" r:id="rId7" imgW="1968480" imgH="33012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0608" y="1749566"/>
                        <a:ext cx="1962150" cy="336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713966167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8001000" y="-12700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altLang="ru-RU" sz="1000" dirty="0" smtClean="0">
                <a:solidFill>
                  <a:prstClr val="white"/>
                </a:solidFill>
                <a:latin typeface="SchoolBookCTT"/>
                <a:cs typeface="Arial" charset="0"/>
              </a:rPr>
              <a:t>Кошкина А.В.</a:t>
            </a:r>
          </a:p>
        </p:txBody>
      </p:sp>
      <p:pic>
        <p:nvPicPr>
          <p:cNvPr id="113666" name="Picture 2" descr="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8" y="1419622"/>
            <a:ext cx="778423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4737" y="110410"/>
            <a:ext cx="89592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На </a:t>
            </a:r>
            <a:r>
              <a:rPr lang="ru-RU" sz="2000" b="1" dirty="0"/>
              <a:t>рисунке </a:t>
            </a:r>
            <a:r>
              <a:rPr lang="ru-RU" sz="2000" b="1" dirty="0" smtClean="0"/>
              <a:t>приведена </a:t>
            </a:r>
            <a:r>
              <a:rPr lang="ru-RU" sz="2000" b="1" dirty="0"/>
              <a:t>фотография, иллюстрирующая измерение диаметра бисеринки методом рядов. Запишите, чему равен диаметр бисеринки, с указанием абсолютной погрешности измерения.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482639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8001000" y="-12700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altLang="ru-RU" sz="1000" dirty="0" smtClean="0">
                <a:solidFill>
                  <a:prstClr val="white"/>
                </a:solidFill>
                <a:latin typeface="SchoolBookCTT"/>
                <a:cs typeface="Arial" charset="0"/>
              </a:rPr>
              <a:t>Кошкина А.В.</a:t>
            </a:r>
          </a:p>
        </p:txBody>
      </p:sp>
      <p:pic>
        <p:nvPicPr>
          <p:cNvPr id="113666" name="Picture 2" descr="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8" y="1419622"/>
            <a:ext cx="778423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3304771"/>
              </p:ext>
            </p:extLst>
          </p:nvPr>
        </p:nvGraphicFramePr>
        <p:xfrm>
          <a:off x="241303" y="3229433"/>
          <a:ext cx="111442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43" name="Equation" r:id="rId6" imgW="1117440" imgH="812520" progId="Equation.DSMT4">
                  <p:embed/>
                </p:oleObj>
              </mc:Choice>
              <mc:Fallback>
                <p:oleObj name="Equation" r:id="rId6" imgW="1117440" imgH="81252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3" y="3229433"/>
                        <a:ext cx="1114425" cy="815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924226"/>
              </p:ext>
            </p:extLst>
          </p:nvPr>
        </p:nvGraphicFramePr>
        <p:xfrm>
          <a:off x="1514445" y="3507855"/>
          <a:ext cx="404813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44" name="Equation" r:id="rId8" imgW="406080" imgH="266400" progId="Equation.DSMT4">
                  <p:embed/>
                </p:oleObj>
              </mc:Choice>
              <mc:Fallback>
                <p:oleObj name="Equation" r:id="rId8" imgW="406080" imgH="26640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445" y="3507855"/>
                        <a:ext cx="404813" cy="268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480745"/>
              </p:ext>
            </p:extLst>
          </p:nvPr>
        </p:nvGraphicFramePr>
        <p:xfrm>
          <a:off x="2077956" y="3291832"/>
          <a:ext cx="407987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45" name="Equation" r:id="rId10" imgW="4089240" imgH="736560" progId="Equation.DSMT4">
                  <p:embed/>
                </p:oleObj>
              </mc:Choice>
              <mc:Fallback>
                <p:oleObj name="Equation" r:id="rId10" imgW="4089240" imgH="736560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7956" y="3291832"/>
                        <a:ext cx="4079875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4737" y="110410"/>
            <a:ext cx="89592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На </a:t>
            </a:r>
            <a:r>
              <a:rPr lang="ru-RU" sz="2000" b="1" dirty="0"/>
              <a:t>рисунке </a:t>
            </a:r>
            <a:r>
              <a:rPr lang="ru-RU" sz="2000" b="1" dirty="0" smtClean="0"/>
              <a:t>приведена </a:t>
            </a:r>
            <a:r>
              <a:rPr lang="ru-RU" sz="2000" b="1" dirty="0"/>
              <a:t>фотография, иллюстрирующая измерение диаметра </a:t>
            </a:r>
            <a:r>
              <a:rPr lang="ru-RU" sz="2000" b="1" dirty="0" smtClean="0"/>
              <a:t>бусинки </a:t>
            </a:r>
            <a:r>
              <a:rPr lang="ru-RU" sz="2000" b="1" dirty="0"/>
              <a:t>методом рядов. Запишите, чему равен диаметр </a:t>
            </a:r>
            <a:r>
              <a:rPr lang="ru-RU" sz="2000" b="1" dirty="0" smtClean="0"/>
              <a:t>бусинки, </a:t>
            </a:r>
            <a:r>
              <a:rPr lang="ru-RU" sz="2000" b="1" dirty="0"/>
              <a:t>с указанием абсолютной погрешности измерения.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81677534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8001000" y="-12700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altLang="ru-RU" sz="1000" dirty="0" smtClean="0">
                <a:solidFill>
                  <a:prstClr val="white"/>
                </a:solidFill>
                <a:latin typeface="SchoolBookCTT"/>
                <a:cs typeface="Arial" charset="0"/>
              </a:rPr>
              <a:t>Кошкина А.В.</a:t>
            </a:r>
          </a:p>
        </p:txBody>
      </p:sp>
      <p:pic>
        <p:nvPicPr>
          <p:cNvPr id="113666" name="Picture 2" descr="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8" y="1419622"/>
            <a:ext cx="778423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919385"/>
              </p:ext>
            </p:extLst>
          </p:nvPr>
        </p:nvGraphicFramePr>
        <p:xfrm>
          <a:off x="241303" y="3229433"/>
          <a:ext cx="111442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89" name="Equation" r:id="rId6" imgW="1117440" imgH="812520" progId="Equation.DSMT4">
                  <p:embed/>
                </p:oleObj>
              </mc:Choice>
              <mc:Fallback>
                <p:oleObj name="Equation" r:id="rId6" imgW="1117440" imgH="812520" progId="Equation.DSMT4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3" y="3229433"/>
                        <a:ext cx="1114425" cy="815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366790"/>
              </p:ext>
            </p:extLst>
          </p:nvPr>
        </p:nvGraphicFramePr>
        <p:xfrm>
          <a:off x="1514445" y="3507855"/>
          <a:ext cx="404813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0" name="Equation" r:id="rId8" imgW="406080" imgH="266400" progId="Equation.DSMT4">
                  <p:embed/>
                </p:oleObj>
              </mc:Choice>
              <mc:Fallback>
                <p:oleObj name="Equation" r:id="rId8" imgW="406080" imgH="266400" progId="Equation.DSMT4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445" y="3507855"/>
                        <a:ext cx="404813" cy="268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480315"/>
              </p:ext>
            </p:extLst>
          </p:nvPr>
        </p:nvGraphicFramePr>
        <p:xfrm>
          <a:off x="2077956" y="3291832"/>
          <a:ext cx="407987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1" name="Equation" r:id="rId10" imgW="4089240" imgH="736560" progId="Equation.DSMT4">
                  <p:embed/>
                </p:oleObj>
              </mc:Choice>
              <mc:Fallback>
                <p:oleObj name="Equation" r:id="rId10" imgW="4089240" imgH="736560" progId="Equation.DSMT4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7956" y="3291832"/>
                        <a:ext cx="4079875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619427"/>
              </p:ext>
            </p:extLst>
          </p:nvPr>
        </p:nvGraphicFramePr>
        <p:xfrm>
          <a:off x="6316538" y="3291836"/>
          <a:ext cx="264795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2" name="Equation" r:id="rId12" imgW="2654280" imgH="736560" progId="Equation.DSMT4">
                  <p:embed/>
                </p:oleObj>
              </mc:Choice>
              <mc:Fallback>
                <p:oleObj name="Equation" r:id="rId12" imgW="2654280" imgH="736560" progId="Equation.DSMT4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6538" y="3291836"/>
                        <a:ext cx="2647950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258671"/>
              </p:ext>
            </p:extLst>
          </p:nvPr>
        </p:nvGraphicFramePr>
        <p:xfrm>
          <a:off x="3033713" y="4300539"/>
          <a:ext cx="25082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3" name="Equation" r:id="rId14" imgW="2514600" imgH="431640" progId="Equation.DSMT4">
                  <p:embed/>
                </p:oleObj>
              </mc:Choice>
              <mc:Fallback>
                <p:oleObj name="Equation" r:id="rId14" imgW="2514600" imgH="431640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713" y="4300539"/>
                        <a:ext cx="25082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4737" y="110410"/>
            <a:ext cx="89592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На </a:t>
            </a:r>
            <a:r>
              <a:rPr lang="ru-RU" sz="2000" b="1" dirty="0"/>
              <a:t>рисунке </a:t>
            </a:r>
            <a:r>
              <a:rPr lang="ru-RU" sz="2000" b="1" dirty="0" smtClean="0"/>
              <a:t>приведена </a:t>
            </a:r>
            <a:r>
              <a:rPr lang="ru-RU" sz="2000" b="1" dirty="0"/>
              <a:t>фотография, иллюстрирующая измерение диаметра бисеринки методом рядов. Запишите, чему равен диаметр бисеринки, с указанием абсолютной погрешности измерения.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24331036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90" name="Picture 6" descr="https://labkabinet.ru/upload/iblock/210/OGE_laboratoriya-po-sloyam-kopiya-mal-razm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28610"/>
            <a:ext cx="2475938" cy="4714890"/>
          </a:xfrm>
          <a:prstGeom prst="rect">
            <a:avLst/>
          </a:prstGeom>
          <a:noFill/>
        </p:spPr>
      </p:pic>
      <p:sp>
        <p:nvSpPr>
          <p:cNvPr id="6147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2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4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714612" y="714362"/>
            <a:ext cx="59293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</a:rPr>
              <a:t>Расчет</a:t>
            </a:r>
            <a:r>
              <a:rPr lang="ru-RU" sz="4800" b="1" dirty="0" smtClean="0">
                <a:solidFill>
                  <a:srgbClr val="0070C0"/>
                </a:solidFill>
              </a:rPr>
              <a:t> погрешности измерения  </a:t>
            </a:r>
          </a:p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на примере заданий ОГЭ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14546" y="642924"/>
            <a:ext cx="6786610" cy="3143272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147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2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4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8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7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1 </a:t>
            </a:r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6159" name="Picture 38" descr="C:\Documents and Settings\koshkinaav\Мои документы\Cropper Captures\CropperCapture[3].bmp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41638" y="735013"/>
            <a:ext cx="6202362" cy="440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4194" name="Picture 2" descr="https://labkabinet.ru/upload/resize_cache/iblock/082/3508_2480_10996eeba6179f3d4ba4baed7bf152a97/09349-_1_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1000114"/>
            <a:ext cx="2917052" cy="250033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171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8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80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8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82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7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1 </a:t>
            </a:r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7183" name="Picture 2" descr="C:\Documents and Settings\koshkinaav\Мои документы\Cropper Captures\CropperCapture[4]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4788" y="842964"/>
            <a:ext cx="886301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673670" y="2989277"/>
            <a:ext cx="82005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При выполнении данной работы расчёт погрешностей косвенных </a:t>
            </a:r>
            <a:r>
              <a:rPr lang="ru-RU" sz="2000" b="1" dirty="0" smtClean="0">
                <a:solidFill>
                  <a:srgbClr val="0070C0"/>
                </a:solidFill>
              </a:rPr>
              <a:t>измерений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объёма </a:t>
            </a:r>
            <a:r>
              <a:rPr lang="ru-RU" sz="2000" b="1" dirty="0">
                <a:solidFill>
                  <a:srgbClr val="0070C0"/>
                </a:solidFill>
              </a:rPr>
              <a:t>бруска и плотности тел не предусмотрен, поскольку при её выполнении требуется умножение и деление результатов прямых измерений.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Определение погрешностей в этом случае рассматривается в курсе </a:t>
            </a:r>
            <a:r>
              <a:rPr lang="ru-RU" sz="2000" b="1" dirty="0" smtClean="0">
                <a:solidFill>
                  <a:srgbClr val="0070C0"/>
                </a:solidFill>
              </a:rPr>
              <a:t>физики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старшей </a:t>
            </a:r>
            <a:r>
              <a:rPr lang="ru-RU" sz="2000" b="1" dirty="0">
                <a:solidFill>
                  <a:srgbClr val="0070C0"/>
                </a:solidFill>
              </a:rPr>
              <a:t>школы. </a:t>
            </a:r>
            <a:br>
              <a:rPr lang="ru-RU" sz="2000" b="1" dirty="0">
                <a:solidFill>
                  <a:srgbClr val="0070C0"/>
                </a:solidFill>
              </a:rPr>
            </a:b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05841" y="2994495"/>
            <a:ext cx="8336212" cy="1938992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Выгнутая вправо стрелка 19"/>
          <p:cNvSpPr/>
          <p:nvPr/>
        </p:nvSpPr>
        <p:spPr>
          <a:xfrm flipH="1">
            <a:off x="0" y="1571618"/>
            <a:ext cx="714348" cy="2577767"/>
          </a:xfrm>
          <a:prstGeom prst="curvedLeftArrow">
            <a:avLst>
              <a:gd name="adj1" fmla="val 25000"/>
              <a:gd name="adj2" fmla="val 51140"/>
              <a:gd name="adj3" fmla="val 238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  <p:bldP spid="18" grpId="0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192E198-374A-43BB-9EDA-9497E9700829}"/>
              </a:ext>
            </a:extLst>
          </p:cNvPr>
          <p:cNvSpPr/>
          <p:nvPr/>
        </p:nvSpPr>
        <p:spPr>
          <a:xfrm>
            <a:off x="231280" y="126482"/>
            <a:ext cx="42159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Погрешности измерений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A2277D2-8512-4519-9400-45AC2DCC2CA8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85852" y="857237"/>
            <a:ext cx="7391400" cy="18859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65FA3F5-7992-41DF-89AA-A4083ACCBA6A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85852" y="3143254"/>
            <a:ext cx="762952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2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 descr="C:\Users\МВидео\Documents\Cropper Captures\CropperCapture[1]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34"/>
            <a:ext cx="8563397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 descr="C:\Users\МВидео\Documents\Cropper Captures\CropperCapture[2].bm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900" y="66675"/>
            <a:ext cx="8456613" cy="5010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6658" y="1162010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При проведении косвенных измерений, требующих сложения и вычитания, погрешности измерений </a:t>
            </a:r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складывают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как при </a:t>
            </a:r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сложении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, так и при </a:t>
            </a:r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вычитании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измеренных значений</a:t>
            </a:r>
            <a:endParaRPr lang="ru-RU" dirty="0"/>
          </a:p>
        </p:txBody>
      </p:sp>
      <p:pic>
        <p:nvPicPr>
          <p:cNvPr id="117762" name="Picture 2" descr="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272" y="2499742"/>
            <a:ext cx="4071636" cy="230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16984" y="1001354"/>
            <a:ext cx="8336212" cy="1210356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732087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2433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1207" y="884966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latin typeface="+mj-lt"/>
              </a:rPr>
              <a:t>Пример:</a:t>
            </a:r>
            <a:endParaRPr lang="ru-RU" sz="2000" b="1" u="sng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218" y="1383578"/>
            <a:ext cx="8802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измерительный цилиндр с погрешностью прямого измерения 2 мл налили воду объёмом 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V</a:t>
            </a:r>
            <a:r>
              <a:rPr lang="ru-RU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(168 ± 2) мл.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1339423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1207" y="884966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218" y="1383578"/>
            <a:ext cx="8802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измерительный цилиндр с погрешностью прямого измерения 2 мл налили воду объёмом 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V</a:t>
            </a:r>
            <a:r>
              <a:rPr lang="ru-RU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(168 ± 2) мл.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1218" y="2542128"/>
            <a:ext cx="86232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воду опустили тело, объём которого требуется измерить. </a:t>
            </a:r>
          </a:p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Суммарный объём воды и тела 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V</a:t>
            </a:r>
            <a:r>
              <a:rPr lang="ru-RU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2  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= (186 ± 2) мл. 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2708609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</a:t>
            </a:r>
            <a:r>
              <a:rPr lang="ru-RU" b="1" dirty="0">
                <a:solidFill>
                  <a:schemeClr val="bg1"/>
                </a:solidFill>
              </a:rPr>
              <a:t>расчёта погрешностей прямых однократных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1207" y="884966"/>
            <a:ext cx="5216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Пример: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218" y="1383578"/>
            <a:ext cx="8802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измерительный цилиндр с погрешностью прямого измерения 2 мл налили воду объёмом 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V</a:t>
            </a:r>
            <a:r>
              <a:rPr lang="ru-RU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168 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± 2) мл.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1218" y="2542128"/>
            <a:ext cx="86232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воду опустили тело, объём которого требуется измерить. </a:t>
            </a:r>
          </a:p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Суммарный объём воды и тела 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V</a:t>
            </a:r>
            <a:r>
              <a:rPr lang="ru-RU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2  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= (186 ± 2) мл.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218" y="3700678"/>
            <a:ext cx="8132425" cy="743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Результат измерения объёма цилиндра </a:t>
            </a:r>
          </a:p>
          <a:p>
            <a:pPr algn="ct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smtClean="0">
                <a:effectLst/>
                <a:latin typeface="SchoolBookCTT"/>
                <a:ea typeface="Times New Roman"/>
                <a:cs typeface="Times New Roman"/>
              </a:rPr>
              <a:t>V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(186 ± 2) мл – (168 ± 2) мл = (18 ± 4) мл.</a:t>
            </a:r>
            <a:endParaRPr lang="ru-RU" dirty="0">
              <a:effectLst/>
              <a:latin typeface="SchoolBookCTT"/>
              <a:ea typeface="Times New Roman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9860144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</a:t>
            </a:r>
            <a:r>
              <a:rPr lang="ru-RU" b="1" dirty="0" smtClean="0">
                <a:solidFill>
                  <a:schemeClr val="bg1"/>
                </a:solidFill>
              </a:rPr>
              <a:t>измерений (в 10-11 классах, при подготовке к региональному этапу олимпиады в 9 классе)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059582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Относительная погрешность измерения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139651"/>
              </p:ext>
            </p:extLst>
          </p:nvPr>
        </p:nvGraphicFramePr>
        <p:xfrm>
          <a:off x="5578957" y="935479"/>
          <a:ext cx="1657351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885" name="Equation" r:id="rId5" imgW="1650960" imgH="622080" progId="Equation.DSMT4">
                  <p:embed/>
                </p:oleObj>
              </mc:Choice>
              <mc:Fallback>
                <p:oleObj name="Equation" r:id="rId5" imgW="1650960" imgH="6220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8957" y="935479"/>
                        <a:ext cx="1657351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65869" y="1995695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Косвенным измерением физической величины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 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называют такое измерение, при котором значение этой величины находят с помощью вычисления по формуле, в которую входят результаты прямых измерений других физических величин.</a:t>
            </a:r>
            <a:endParaRPr lang="ru-RU" sz="20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63418820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703" y="987574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Для оценки погрешностей косвенных измерений можно использовать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метод границ</a:t>
            </a:r>
            <a:endParaRPr lang="ru-RU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9520935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703" y="987574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Для оценки погрешностей косвенных измерений можно использовать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метод границ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1715" y="1851679"/>
            <a:ext cx="88179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этом случае с помощью формулы, по которой вычисляют величину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, находят её минимальное значение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en-US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min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и максимальное значение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en-US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max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. </a:t>
            </a:r>
            <a:endParaRPr lang="ru-RU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2591689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703" y="987574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Для оценки погрешностей косвенных измерений можно использовать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метод границ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1715" y="1851679"/>
            <a:ext cx="88179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этом случае с помощью формулы, по которой вычисляют величину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, находят её минимальное значение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en-US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min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и максимальное значение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en-US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max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. 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1703" y="3106132"/>
            <a:ext cx="4889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Абсолютная погрешность измерения </a:t>
            </a:r>
            <a:endParaRPr lang="ru-RU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123622"/>
              </p:ext>
            </p:extLst>
          </p:nvPr>
        </p:nvGraphicFramePr>
        <p:xfrm>
          <a:off x="5017742" y="2991862"/>
          <a:ext cx="20256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09" name="Equation" r:id="rId5" imgW="2019240" imgH="622080" progId="Equation.DSMT4">
                  <p:embed/>
                </p:oleObj>
              </mc:Choice>
              <mc:Fallback>
                <p:oleObj name="Equation" r:id="rId5" imgW="2019240" imgH="6220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7742" y="2991862"/>
                        <a:ext cx="202565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7915735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703" y="987574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Для оценки погрешностей косвенных измерений можно использовать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метод границ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1715" y="1851679"/>
            <a:ext cx="88179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В этом случае с помощью формулы, по которой вычисляют величину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, находят её минимальное значение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en-US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min</a:t>
            </a:r>
            <a:r>
              <a:rPr lang="en-US" sz="2000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и максимальное значение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А</a:t>
            </a:r>
            <a:r>
              <a:rPr lang="en-US" sz="2000" baseline="-25000" dirty="0" smtClean="0">
                <a:effectLst/>
                <a:latin typeface="SchoolBookCTT"/>
                <a:ea typeface="Times New Roman"/>
                <a:cs typeface="Times New Roman"/>
              </a:rPr>
              <a:t>max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. 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1703" y="3106132"/>
            <a:ext cx="4889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Абсолютная погрешность измерения </a:t>
            </a:r>
            <a:endParaRPr lang="ru-RU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997023"/>
              </p:ext>
            </p:extLst>
          </p:nvPr>
        </p:nvGraphicFramePr>
        <p:xfrm>
          <a:off x="5017742" y="2991862"/>
          <a:ext cx="20256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36" name="Equation" r:id="rId5" imgW="2019240" imgH="622080" progId="Equation.DSMT4">
                  <p:embed/>
                </p:oleObj>
              </mc:Choice>
              <mc:Fallback>
                <p:oleObj name="Equation" r:id="rId5" imgW="2019240" imgH="6220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7742" y="2991862"/>
                        <a:ext cx="202565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21703" y="3857570"/>
            <a:ext cx="2473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SchoolBookCTT"/>
                <a:ea typeface="Times New Roman"/>
                <a:cs typeface="Times New Roman"/>
              </a:rPr>
              <a:t>Среднее </a:t>
            </a:r>
            <a:r>
              <a:rPr lang="ru-RU" sz="2000" dirty="0">
                <a:latin typeface="SchoolBookCTT"/>
                <a:ea typeface="Times New Roman"/>
                <a:cs typeface="Times New Roman"/>
              </a:rPr>
              <a:t>значение 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356030"/>
              </p:ext>
            </p:extLst>
          </p:nvPr>
        </p:nvGraphicFramePr>
        <p:xfrm>
          <a:off x="2960133" y="3743300"/>
          <a:ext cx="20510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37" name="Equation" r:id="rId7" imgW="2057400" imgH="622080" progId="Equation.DSMT4">
                  <p:embed/>
                </p:oleObj>
              </mc:Choice>
              <mc:Fallback>
                <p:oleObj name="Equation" r:id="rId7" imgW="2057400" imgH="6220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133" y="3743300"/>
                        <a:ext cx="205105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3743475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8832" y="1419628"/>
            <a:ext cx="851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При косвенном измерении плотности вещества   были получены следующие результаты прямых измерений с указанием их погрешностей</a:t>
            </a:r>
            <a:endParaRPr lang="ru-RU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989" y="935514"/>
            <a:ext cx="329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Пример: измерение плотности.</a:t>
            </a:r>
            <a:endParaRPr lang="ru-RU" dirty="0">
              <a:latin typeface="+mj-lt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9365922"/>
              </p:ext>
            </p:extLst>
          </p:nvPr>
        </p:nvGraphicFramePr>
        <p:xfrm>
          <a:off x="299616" y="2211710"/>
          <a:ext cx="1530351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60" name="Equation" r:id="rId5" imgW="1523880" imgH="279360" progId="Equation.DSMT4">
                  <p:embed/>
                </p:oleObj>
              </mc:Choice>
              <mc:Fallback>
                <p:oleObj name="Equation" r:id="rId5" imgW="1523880" imgH="279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16" y="2211710"/>
                        <a:ext cx="1530351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610321"/>
              </p:ext>
            </p:extLst>
          </p:nvPr>
        </p:nvGraphicFramePr>
        <p:xfrm>
          <a:off x="251520" y="2571750"/>
          <a:ext cx="17097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61" name="Equation" r:id="rId7" imgW="1714320" imgH="304560" progId="Equation.DSMT4">
                  <p:embed/>
                </p:oleObj>
              </mc:Choice>
              <mc:Fallback>
                <p:oleObj name="Equation" r:id="rId7" imgW="1714320" imgH="3045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571750"/>
                        <a:ext cx="170973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1612112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801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8832" y="1419628"/>
            <a:ext cx="851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При косвенном измерении плотности вещества   были получены следующие результаты прямых измерений с указанием их погрешностей</a:t>
            </a:r>
            <a:endParaRPr lang="ru-RU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989" y="935514"/>
            <a:ext cx="329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Пример: измерение плотности.</a:t>
            </a:r>
            <a:endParaRPr lang="ru-RU" dirty="0">
              <a:latin typeface="+mj-lt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026827"/>
              </p:ext>
            </p:extLst>
          </p:nvPr>
        </p:nvGraphicFramePr>
        <p:xfrm>
          <a:off x="299616" y="2211710"/>
          <a:ext cx="1530351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987" name="Equation" r:id="rId5" imgW="1523880" imgH="279360" progId="Equation.DSMT4">
                  <p:embed/>
                </p:oleObj>
              </mc:Choice>
              <mc:Fallback>
                <p:oleObj name="Equation" r:id="rId5" imgW="1523880" imgH="279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16" y="2211710"/>
                        <a:ext cx="1530351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951311"/>
              </p:ext>
            </p:extLst>
          </p:nvPr>
        </p:nvGraphicFramePr>
        <p:xfrm>
          <a:off x="251520" y="2571750"/>
          <a:ext cx="17097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988" name="Equation" r:id="rId7" imgW="1714320" imgH="304560" progId="Equation.DSMT4">
                  <p:embed/>
                </p:oleObj>
              </mc:Choice>
              <mc:Fallback>
                <p:oleObj name="Equation" r:id="rId7" imgW="1714320" imgH="3045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571750"/>
                        <a:ext cx="170973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517989"/>
              </p:ext>
            </p:extLst>
          </p:nvPr>
        </p:nvGraphicFramePr>
        <p:xfrm>
          <a:off x="325438" y="3219451"/>
          <a:ext cx="384175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989" name="Equation" r:id="rId9" imgW="3835080" imgH="672840" progId="Equation.DSMT4">
                  <p:embed/>
                </p:oleObj>
              </mc:Choice>
              <mc:Fallback>
                <p:oleObj name="Equation" r:id="rId9" imgW="3835080" imgH="6728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3219451"/>
                        <a:ext cx="384175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82920577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8832" y="1419628"/>
            <a:ext cx="851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При косвенном измерении плотности вещества   были получены следующие результаты прямых измерений с указанием их погрешностей</a:t>
            </a:r>
            <a:endParaRPr lang="ru-RU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989" y="935514"/>
            <a:ext cx="329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Пример: измерение плотности.</a:t>
            </a:r>
            <a:endParaRPr lang="ru-RU" dirty="0">
              <a:latin typeface="+mj-lt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513136"/>
              </p:ext>
            </p:extLst>
          </p:nvPr>
        </p:nvGraphicFramePr>
        <p:xfrm>
          <a:off x="299616" y="2211710"/>
          <a:ext cx="1530351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14" name="Equation" r:id="rId5" imgW="1523880" imgH="279360" progId="Equation.DSMT4">
                  <p:embed/>
                </p:oleObj>
              </mc:Choice>
              <mc:Fallback>
                <p:oleObj name="Equation" r:id="rId5" imgW="1523880" imgH="279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16" y="2211710"/>
                        <a:ext cx="1530351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041901"/>
              </p:ext>
            </p:extLst>
          </p:nvPr>
        </p:nvGraphicFramePr>
        <p:xfrm>
          <a:off x="251520" y="2571750"/>
          <a:ext cx="17097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15" name="Equation" r:id="rId7" imgW="1714320" imgH="304560" progId="Equation.DSMT4">
                  <p:embed/>
                </p:oleObj>
              </mc:Choice>
              <mc:Fallback>
                <p:oleObj name="Equation" r:id="rId7" imgW="1714320" imgH="3045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571750"/>
                        <a:ext cx="170973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528210"/>
              </p:ext>
            </p:extLst>
          </p:nvPr>
        </p:nvGraphicFramePr>
        <p:xfrm>
          <a:off x="325438" y="3219451"/>
          <a:ext cx="384175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16" name="Equation" r:id="rId9" imgW="3835080" imgH="672840" progId="Equation.DSMT4">
                  <p:embed/>
                </p:oleObj>
              </mc:Choice>
              <mc:Fallback>
                <p:oleObj name="Equation" r:id="rId9" imgW="3835080" imgH="6728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3219451"/>
                        <a:ext cx="384175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876777"/>
              </p:ext>
            </p:extLst>
          </p:nvPr>
        </p:nvGraphicFramePr>
        <p:xfrm>
          <a:off x="4557713" y="3148015"/>
          <a:ext cx="3873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17" name="Equation" r:id="rId11" imgW="3873240" imgH="672840" progId="Equation.DSMT4">
                  <p:embed/>
                </p:oleObj>
              </mc:Choice>
              <mc:Fallback>
                <p:oleObj name="Equation" r:id="rId11" imgW="3873240" imgH="6728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713" y="3148015"/>
                        <a:ext cx="38735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16580537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8832" y="1419628"/>
            <a:ext cx="851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При косвенном измерении плотности вещества   были получены следующие результаты прямых измерений с указанием их погрешностей</a:t>
            </a:r>
            <a:endParaRPr lang="ru-RU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989" y="935514"/>
            <a:ext cx="329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Пример: измерение плотности.</a:t>
            </a:r>
            <a:endParaRPr lang="ru-RU" dirty="0">
              <a:latin typeface="+mj-lt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403059"/>
              </p:ext>
            </p:extLst>
          </p:nvPr>
        </p:nvGraphicFramePr>
        <p:xfrm>
          <a:off x="299616" y="2211710"/>
          <a:ext cx="1530351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41" name="Equation" r:id="rId5" imgW="1523880" imgH="279360" progId="Equation.DSMT4">
                  <p:embed/>
                </p:oleObj>
              </mc:Choice>
              <mc:Fallback>
                <p:oleObj name="Equation" r:id="rId5" imgW="1523880" imgH="279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16" y="2211710"/>
                        <a:ext cx="1530351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372004"/>
              </p:ext>
            </p:extLst>
          </p:nvPr>
        </p:nvGraphicFramePr>
        <p:xfrm>
          <a:off x="251520" y="2571750"/>
          <a:ext cx="17097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42" name="Equation" r:id="rId7" imgW="1714320" imgH="304560" progId="Equation.DSMT4">
                  <p:embed/>
                </p:oleObj>
              </mc:Choice>
              <mc:Fallback>
                <p:oleObj name="Equation" r:id="rId7" imgW="1714320" imgH="3045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571750"/>
                        <a:ext cx="170973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6294"/>
              </p:ext>
            </p:extLst>
          </p:nvPr>
        </p:nvGraphicFramePr>
        <p:xfrm>
          <a:off x="325438" y="3219451"/>
          <a:ext cx="384175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43" name="Equation" r:id="rId9" imgW="3835080" imgH="672840" progId="Equation.DSMT4">
                  <p:embed/>
                </p:oleObj>
              </mc:Choice>
              <mc:Fallback>
                <p:oleObj name="Equation" r:id="rId9" imgW="3835080" imgH="6728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3219451"/>
                        <a:ext cx="384175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691869"/>
              </p:ext>
            </p:extLst>
          </p:nvPr>
        </p:nvGraphicFramePr>
        <p:xfrm>
          <a:off x="4557713" y="3148015"/>
          <a:ext cx="3873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44" name="Equation" r:id="rId11" imgW="3873240" imgH="672840" progId="Equation.DSMT4">
                  <p:embed/>
                </p:oleObj>
              </mc:Choice>
              <mc:Fallback>
                <p:oleObj name="Equation" r:id="rId11" imgW="3873240" imgH="6728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713" y="3148015"/>
                        <a:ext cx="38735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947385"/>
              </p:ext>
            </p:extLst>
          </p:nvPr>
        </p:nvGraphicFramePr>
        <p:xfrm>
          <a:off x="325450" y="4227934"/>
          <a:ext cx="36353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45" name="Equation" r:id="rId13" imgW="3632040" imgH="622080" progId="Equation.DSMT4">
                  <p:embed/>
                </p:oleObj>
              </mc:Choice>
              <mc:Fallback>
                <p:oleObj name="Equation" r:id="rId13" imgW="3632040" imgH="6220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50" y="4227934"/>
                        <a:ext cx="3635375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44630376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8832" y="1419628"/>
            <a:ext cx="851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При косвенном измерении плотности вещества   были получены следующие результаты прямых измерений с указанием их погрешностей</a:t>
            </a:r>
            <a:endParaRPr lang="ru-RU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989" y="935514"/>
            <a:ext cx="329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Пример: измерение плотности.</a:t>
            </a:r>
            <a:endParaRPr lang="ru-RU" dirty="0">
              <a:latin typeface="+mj-lt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943989"/>
              </p:ext>
            </p:extLst>
          </p:nvPr>
        </p:nvGraphicFramePr>
        <p:xfrm>
          <a:off x="299616" y="2211710"/>
          <a:ext cx="1530351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68" name="Equation" r:id="rId5" imgW="1523880" imgH="279360" progId="Equation.DSMT4">
                  <p:embed/>
                </p:oleObj>
              </mc:Choice>
              <mc:Fallback>
                <p:oleObj name="Equation" r:id="rId5" imgW="1523880" imgH="279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16" y="2211710"/>
                        <a:ext cx="1530351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67010"/>
              </p:ext>
            </p:extLst>
          </p:nvPr>
        </p:nvGraphicFramePr>
        <p:xfrm>
          <a:off x="251520" y="2571750"/>
          <a:ext cx="17097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69" name="Equation" r:id="rId7" imgW="1714320" imgH="304560" progId="Equation.DSMT4">
                  <p:embed/>
                </p:oleObj>
              </mc:Choice>
              <mc:Fallback>
                <p:oleObj name="Equation" r:id="rId7" imgW="1714320" imgH="3045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571750"/>
                        <a:ext cx="170973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116720"/>
              </p:ext>
            </p:extLst>
          </p:nvPr>
        </p:nvGraphicFramePr>
        <p:xfrm>
          <a:off x="325438" y="3219451"/>
          <a:ext cx="384175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70" name="Equation" r:id="rId9" imgW="3835080" imgH="672840" progId="Equation.DSMT4">
                  <p:embed/>
                </p:oleObj>
              </mc:Choice>
              <mc:Fallback>
                <p:oleObj name="Equation" r:id="rId9" imgW="3835080" imgH="6728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3219451"/>
                        <a:ext cx="384175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826246"/>
              </p:ext>
            </p:extLst>
          </p:nvPr>
        </p:nvGraphicFramePr>
        <p:xfrm>
          <a:off x="4557713" y="3148015"/>
          <a:ext cx="3873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71" name="Equation" r:id="rId11" imgW="3873240" imgH="672840" progId="Equation.DSMT4">
                  <p:embed/>
                </p:oleObj>
              </mc:Choice>
              <mc:Fallback>
                <p:oleObj name="Equation" r:id="rId11" imgW="3873240" imgH="6728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713" y="3148015"/>
                        <a:ext cx="38735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870964"/>
              </p:ext>
            </p:extLst>
          </p:nvPr>
        </p:nvGraphicFramePr>
        <p:xfrm>
          <a:off x="325450" y="4227934"/>
          <a:ext cx="36353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72" name="Equation" r:id="rId13" imgW="3632040" imgH="622080" progId="Equation.DSMT4">
                  <p:embed/>
                </p:oleObj>
              </mc:Choice>
              <mc:Fallback>
                <p:oleObj name="Equation" r:id="rId13" imgW="3632040" imgH="6220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50" y="4227934"/>
                        <a:ext cx="3635375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290433"/>
              </p:ext>
            </p:extLst>
          </p:nvPr>
        </p:nvGraphicFramePr>
        <p:xfrm>
          <a:off x="4557713" y="4155928"/>
          <a:ext cx="36766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73" name="Equation" r:id="rId15" imgW="3670200" imgH="622080" progId="Equation.DSMT4">
                  <p:embed/>
                </p:oleObj>
              </mc:Choice>
              <mc:Fallback>
                <p:oleObj name="Equation" r:id="rId15" imgW="3670200" imgH="62208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713" y="4155928"/>
                        <a:ext cx="367665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76950299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36512" y="904870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Относительная </a:t>
            </a:r>
            <a:r>
              <a:rPr lang="ru-RU" sz="2000" dirty="0">
                <a:latin typeface="+mj-lt"/>
              </a:rPr>
              <a:t>погрешность измерения </a:t>
            </a:r>
            <a:r>
              <a:rPr lang="ru-RU" sz="2000" dirty="0" smtClean="0">
                <a:latin typeface="+mj-lt"/>
              </a:rPr>
              <a:t>плотности:</a:t>
            </a:r>
            <a:endParaRPr lang="ru-RU" sz="2000" dirty="0">
              <a:latin typeface="+mj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058868"/>
              </p:ext>
            </p:extLst>
          </p:nvPr>
        </p:nvGraphicFramePr>
        <p:xfrm>
          <a:off x="6444208" y="771550"/>
          <a:ext cx="2635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77" name="Equation" r:id="rId5" imgW="2641320" imgH="660240" progId="Equation.DSMT4">
                  <p:embed/>
                </p:oleObj>
              </mc:Choice>
              <mc:Fallback>
                <p:oleObj name="Equation" r:id="rId5" imgW="2641320" imgH="6602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771550"/>
                        <a:ext cx="263525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72595557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36512" y="904870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Относительная </a:t>
            </a:r>
            <a:r>
              <a:rPr lang="ru-RU" sz="2000" dirty="0">
                <a:latin typeface="+mj-lt"/>
              </a:rPr>
              <a:t>погрешность измерения </a:t>
            </a:r>
            <a:r>
              <a:rPr lang="ru-RU" sz="2000" dirty="0" smtClean="0">
                <a:latin typeface="+mj-lt"/>
              </a:rPr>
              <a:t>плотности:</a:t>
            </a:r>
            <a:endParaRPr lang="ru-RU" sz="2000" dirty="0">
              <a:latin typeface="+mj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049065"/>
              </p:ext>
            </p:extLst>
          </p:nvPr>
        </p:nvGraphicFramePr>
        <p:xfrm>
          <a:off x="6444208" y="771550"/>
          <a:ext cx="2635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07" name="Equation" r:id="rId5" imgW="2641320" imgH="660240" progId="Equation.DSMT4">
                  <p:embed/>
                </p:oleObj>
              </mc:Choice>
              <mc:Fallback>
                <p:oleObj name="Equation" r:id="rId5" imgW="2641320" imgH="6602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771550"/>
                        <a:ext cx="263525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-36512" y="1419622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Результат </a:t>
            </a:r>
            <a:r>
              <a:rPr lang="ru-RU" sz="2000" dirty="0">
                <a:latin typeface="+mj-lt"/>
              </a:rPr>
              <a:t>измерения с указанием абсолютной и относительной </a:t>
            </a:r>
            <a:r>
              <a:rPr lang="ru-RU" sz="2000" dirty="0" smtClean="0">
                <a:latin typeface="+mj-lt"/>
              </a:rPr>
              <a:t>погрешностей:</a:t>
            </a:r>
            <a:endParaRPr lang="ru-RU" sz="2000" dirty="0">
              <a:latin typeface="+mj-lt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457800"/>
              </p:ext>
            </p:extLst>
          </p:nvPr>
        </p:nvGraphicFramePr>
        <p:xfrm>
          <a:off x="2123736" y="1773565"/>
          <a:ext cx="26209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08" name="Equation" r:id="rId7" imgW="2616120" imgH="355320" progId="Equation.DSMT4">
                  <p:embed/>
                </p:oleObj>
              </mc:Choice>
              <mc:Fallback>
                <p:oleObj name="Equation" r:id="rId7" imgW="2616120" imgH="35532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36" y="1773565"/>
                        <a:ext cx="2620963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737271"/>
              </p:ext>
            </p:extLst>
          </p:nvPr>
        </p:nvGraphicFramePr>
        <p:xfrm>
          <a:off x="4860032" y="1829922"/>
          <a:ext cx="1066800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09" name="Equation" r:id="rId9" imgW="1066680" imgH="253800" progId="Equation.DSMT4">
                  <p:embed/>
                </p:oleObj>
              </mc:Choice>
              <mc:Fallback>
                <p:oleObj name="Equation" r:id="rId9" imgW="106668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829922"/>
                        <a:ext cx="1066800" cy="24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248270522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36512" y="904870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Относительная </a:t>
            </a:r>
            <a:r>
              <a:rPr lang="ru-RU" sz="2000" dirty="0">
                <a:latin typeface="+mj-lt"/>
              </a:rPr>
              <a:t>погрешность измерения </a:t>
            </a:r>
            <a:r>
              <a:rPr lang="ru-RU" sz="2000" dirty="0" smtClean="0">
                <a:latin typeface="+mj-lt"/>
              </a:rPr>
              <a:t>плотности:</a:t>
            </a:r>
            <a:endParaRPr lang="ru-RU" sz="2000" dirty="0">
              <a:latin typeface="+mj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942509"/>
              </p:ext>
            </p:extLst>
          </p:nvPr>
        </p:nvGraphicFramePr>
        <p:xfrm>
          <a:off x="6444208" y="771550"/>
          <a:ext cx="2635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31" name="Equation" r:id="rId5" imgW="2641320" imgH="660240" progId="Equation.DSMT4">
                  <p:embed/>
                </p:oleObj>
              </mc:Choice>
              <mc:Fallback>
                <p:oleObj name="Equation" r:id="rId5" imgW="2641320" imgH="6602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771550"/>
                        <a:ext cx="263525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-36512" y="1419622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Результат </a:t>
            </a:r>
            <a:r>
              <a:rPr lang="ru-RU" sz="2000" dirty="0">
                <a:latin typeface="+mj-lt"/>
              </a:rPr>
              <a:t>измерения с указанием абсолютной и относительной </a:t>
            </a:r>
            <a:r>
              <a:rPr lang="ru-RU" sz="2000" dirty="0" smtClean="0">
                <a:latin typeface="+mj-lt"/>
              </a:rPr>
              <a:t>погрешностей:</a:t>
            </a:r>
            <a:endParaRPr lang="ru-RU" sz="2000" dirty="0">
              <a:latin typeface="+mj-lt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388996"/>
              </p:ext>
            </p:extLst>
          </p:nvPr>
        </p:nvGraphicFramePr>
        <p:xfrm>
          <a:off x="2123736" y="1773565"/>
          <a:ext cx="26209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32" name="Equation" r:id="rId7" imgW="2616120" imgH="355320" progId="Equation.DSMT4">
                  <p:embed/>
                </p:oleObj>
              </mc:Choice>
              <mc:Fallback>
                <p:oleObj name="Equation" r:id="rId7" imgW="2616120" imgH="35532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36" y="1773565"/>
                        <a:ext cx="2620963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466839"/>
              </p:ext>
            </p:extLst>
          </p:nvPr>
        </p:nvGraphicFramePr>
        <p:xfrm>
          <a:off x="4860032" y="1829922"/>
          <a:ext cx="1066800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33" name="Equation" r:id="rId9" imgW="1066680" imgH="253800" progId="Equation.DSMT4">
                  <p:embed/>
                </p:oleObj>
              </mc:Choice>
              <mc:Fallback>
                <p:oleObj name="Equation" r:id="rId9" imgW="106668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829922"/>
                        <a:ext cx="1066800" cy="24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951" name="Picture 7" descr="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098" y="2283720"/>
            <a:ext cx="4971804" cy="230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024729176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Оценка погрешностей косвенных измерений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36512" y="904870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Относительная </a:t>
            </a:r>
            <a:r>
              <a:rPr lang="ru-RU" sz="2000" dirty="0">
                <a:latin typeface="+mj-lt"/>
              </a:rPr>
              <a:t>погрешность измерения </a:t>
            </a:r>
            <a:r>
              <a:rPr lang="ru-RU" sz="2000" dirty="0" smtClean="0">
                <a:latin typeface="+mj-lt"/>
              </a:rPr>
              <a:t>плотности:</a:t>
            </a:r>
            <a:endParaRPr lang="ru-RU" sz="2000" dirty="0">
              <a:latin typeface="+mj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23155"/>
              </p:ext>
            </p:extLst>
          </p:nvPr>
        </p:nvGraphicFramePr>
        <p:xfrm>
          <a:off x="6444208" y="771550"/>
          <a:ext cx="2635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55" name="Equation" r:id="rId5" imgW="2641320" imgH="660240" progId="Equation.DSMT4">
                  <p:embed/>
                </p:oleObj>
              </mc:Choice>
              <mc:Fallback>
                <p:oleObj name="Equation" r:id="rId5" imgW="2641320" imgH="6602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771550"/>
                        <a:ext cx="263525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-36512" y="1419622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Результат </a:t>
            </a:r>
            <a:r>
              <a:rPr lang="ru-RU" sz="2000" dirty="0">
                <a:latin typeface="+mj-lt"/>
              </a:rPr>
              <a:t>измерения с указанием абсолютной и относительной </a:t>
            </a:r>
            <a:r>
              <a:rPr lang="ru-RU" sz="2000" dirty="0" smtClean="0">
                <a:latin typeface="+mj-lt"/>
              </a:rPr>
              <a:t>погрешностей:</a:t>
            </a:r>
            <a:endParaRPr lang="ru-RU" sz="2000" dirty="0">
              <a:latin typeface="+mj-lt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613759"/>
              </p:ext>
            </p:extLst>
          </p:nvPr>
        </p:nvGraphicFramePr>
        <p:xfrm>
          <a:off x="2123736" y="1773565"/>
          <a:ext cx="26209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56" name="Equation" r:id="rId7" imgW="2616120" imgH="355320" progId="Equation.DSMT4">
                  <p:embed/>
                </p:oleObj>
              </mc:Choice>
              <mc:Fallback>
                <p:oleObj name="Equation" r:id="rId7" imgW="2616120" imgH="35532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36" y="1773565"/>
                        <a:ext cx="2620963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345498"/>
              </p:ext>
            </p:extLst>
          </p:nvPr>
        </p:nvGraphicFramePr>
        <p:xfrm>
          <a:off x="4860032" y="1829922"/>
          <a:ext cx="1066800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57" name="Equation" r:id="rId9" imgW="1066680" imgH="253800" progId="Equation.DSMT4">
                  <p:embed/>
                </p:oleObj>
              </mc:Choice>
              <mc:Fallback>
                <p:oleObj name="Equation" r:id="rId9" imgW="106668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829922"/>
                        <a:ext cx="1066800" cy="24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951" name="Picture 7" descr="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536" y="2283720"/>
            <a:ext cx="403959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-36512" y="4303214"/>
            <a:ext cx="7823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Противоречат ли результаты измерений гипотезе о том, что рассматриваемое тело изготовлено из алюминия?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7661345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43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7913688" y="7938"/>
            <a:ext cx="1143000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00" dirty="0" smtClean="0">
                <a:solidFill>
                  <a:schemeClr val="bg1"/>
                </a:solidFill>
                <a:latin typeface="+mj-lt"/>
              </a:rPr>
              <a:t>Кошкина А.В.</a:t>
            </a:r>
          </a:p>
        </p:txBody>
      </p:sp>
      <p:sp>
        <p:nvSpPr>
          <p:cNvPr id="1024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4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48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50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5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52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53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54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2930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</a:t>
            </a:r>
          </a:p>
          <a:p>
            <a:r>
              <a:rPr lang="ru-RU" altLang="ru-RU" b="1">
                <a:solidFill>
                  <a:schemeClr val="bg1"/>
                </a:solidFill>
              </a:rPr>
              <a:t> № </a:t>
            </a:r>
            <a:r>
              <a:rPr lang="en-US" altLang="ru-RU" b="1">
                <a:solidFill>
                  <a:schemeClr val="bg1"/>
                </a:solidFill>
              </a:rPr>
              <a:t>2</a:t>
            </a:r>
            <a:r>
              <a:rPr lang="ru-RU" altLang="ru-RU" b="1">
                <a:solidFill>
                  <a:schemeClr val="bg1"/>
                </a:solidFill>
              </a:rPr>
              <a:t> </a:t>
            </a:r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10255" name="Picture 35" descr="C:\Documents and Settings\koshkinaav\Мои документы\Cropper Captures\CropperCapture[1]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75063" y="0"/>
            <a:ext cx="546893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26" name="Picture 2" descr="Комплект №2 ГИА-лаборатория по физике 20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857238"/>
            <a:ext cx="2861080" cy="42862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267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7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2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4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1278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7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</a:t>
            </a:r>
            <a:r>
              <a:rPr lang="en-US" altLang="ru-RU" b="1">
                <a:solidFill>
                  <a:schemeClr val="bg1"/>
                </a:solidFill>
              </a:rPr>
              <a:t>2</a:t>
            </a:r>
            <a:r>
              <a:rPr lang="ru-RU" altLang="ru-RU" b="1">
                <a:solidFill>
                  <a:schemeClr val="bg1"/>
                </a:solidFill>
              </a:rPr>
              <a:t> </a:t>
            </a:r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11279" name="Picture 16" descr="C:\Documents and Settings\koshkinaav\Мои документы\Cropper Captures\CropperCapture[2]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1763" y="1536700"/>
            <a:ext cx="9012237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6424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84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Измерение коэффициента трения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7187" y="1059582"/>
            <a:ext cx="2850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измерений </a:t>
            </a:r>
            <a:endParaRPr lang="ru-RU" dirty="0"/>
          </a:p>
        </p:txBody>
      </p:sp>
      <p:graphicFrame>
        <p:nvGraphicFramePr>
          <p:cNvPr id="4106" name="Объект 4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737047"/>
              </p:ext>
            </p:extLst>
          </p:nvPr>
        </p:nvGraphicFramePr>
        <p:xfrm>
          <a:off x="2700349" y="901702"/>
          <a:ext cx="7793037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5" name="Документ" r:id="rId5" imgW="6132455" imgH="828388" progId="Word.Document.8">
                  <p:embed/>
                </p:oleObj>
              </mc:Choice>
              <mc:Fallback>
                <p:oleObj name="Документ" r:id="rId5" imgW="6132455" imgH="828388" progId="Word.Document.8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49" y="901702"/>
                        <a:ext cx="7793037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7489859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6934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37187" y="1059582"/>
            <a:ext cx="2850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измерений </a:t>
            </a:r>
            <a:endParaRPr lang="ru-RU" dirty="0"/>
          </a:p>
        </p:txBody>
      </p:sp>
      <p:graphicFrame>
        <p:nvGraphicFramePr>
          <p:cNvPr id="4106" name="Объект 4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967127"/>
              </p:ext>
            </p:extLst>
          </p:nvPr>
        </p:nvGraphicFramePr>
        <p:xfrm>
          <a:off x="2699792" y="902355"/>
          <a:ext cx="7793476" cy="1053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36" name="Документ" r:id="rId5" imgW="6132455" imgH="828388" progId="Word.Document.8">
                  <p:embed/>
                </p:oleObj>
              </mc:Choice>
              <mc:Fallback>
                <p:oleObj name="Документ" r:id="rId5" imgW="6132455" imgH="828388" progId="Word.Document.8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902355"/>
                        <a:ext cx="7793476" cy="10531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95" name="Picture 27" descr="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14" y="1851670"/>
            <a:ext cx="6256279" cy="302433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369384" y="123484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Измерение коэффициента трения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60928659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37187" y="1059582"/>
            <a:ext cx="2850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измерений </a:t>
            </a:r>
            <a:endParaRPr lang="ru-RU" dirty="0"/>
          </a:p>
        </p:txBody>
      </p:sp>
      <p:graphicFrame>
        <p:nvGraphicFramePr>
          <p:cNvPr id="4106" name="Объект 4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366322"/>
              </p:ext>
            </p:extLst>
          </p:nvPr>
        </p:nvGraphicFramePr>
        <p:xfrm>
          <a:off x="2699792" y="902355"/>
          <a:ext cx="7793476" cy="1053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4" name="Документ" r:id="rId5" imgW="6132455" imgH="828388" progId="Word.Document.8">
                  <p:embed/>
                </p:oleObj>
              </mc:Choice>
              <mc:Fallback>
                <p:oleObj name="Документ" r:id="rId5" imgW="6132455" imgH="828388" progId="Word.Document.8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902355"/>
                        <a:ext cx="7793476" cy="10531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012160" y="2715771"/>
            <a:ext cx="292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По графику находим коэффициент трения. </a:t>
            </a:r>
            <a:endParaRPr lang="ru-RU" dirty="0"/>
          </a:p>
        </p:txBody>
      </p:sp>
      <p:pic>
        <p:nvPicPr>
          <p:cNvPr id="61474" name="Picture 34" descr="C:\Users\МВидео\Documents\Cropper Captures\CropperCapture[7].bmp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57940"/>
            <a:ext cx="640646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69384" y="123484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Измерение коэффициента трения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9988012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291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7913688" y="7938"/>
            <a:ext cx="1143000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00" dirty="0" smtClean="0">
                <a:solidFill>
                  <a:schemeClr val="bg1"/>
                </a:solidFill>
                <a:latin typeface="+mj-lt"/>
              </a:rPr>
              <a:t>Кошкина А.В.</a:t>
            </a:r>
          </a:p>
        </p:txBody>
      </p:sp>
      <p:sp>
        <p:nvSpPr>
          <p:cNvPr id="1229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29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29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29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298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29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300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30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302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1343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</a:t>
            </a:r>
          </a:p>
          <a:p>
            <a:r>
              <a:rPr lang="ru-RU" altLang="ru-RU" b="1">
                <a:solidFill>
                  <a:schemeClr val="bg1"/>
                </a:solidFill>
              </a:rPr>
              <a:t>№ 3</a:t>
            </a:r>
          </a:p>
        </p:txBody>
      </p:sp>
      <p:pic>
        <p:nvPicPr>
          <p:cNvPr id="12303" name="Picture 40" descr="C:\Documents and Settings\koshkinaav\Мои документы\Cropper Captures\CropperCapture[4]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9613" y="0"/>
            <a:ext cx="589438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s://www.l-microrus.ru/upload/iblock/ee3/IMG_414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-1" y="928676"/>
            <a:ext cx="3206137" cy="235745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315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1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2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3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4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6" name="Прямоугольник 2"/>
          <p:cNvSpPr>
            <a:spLocks noChangeArrowheads="1"/>
          </p:cNvSpPr>
          <p:nvPr/>
        </p:nvSpPr>
        <p:spPr bwMode="auto">
          <a:xfrm>
            <a:off x="119063" y="-14288"/>
            <a:ext cx="3425825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3</a:t>
            </a:r>
          </a:p>
          <a:p>
            <a:endParaRPr lang="ru-RU" altLang="ru-RU" sz="1600" b="1">
              <a:solidFill>
                <a:schemeClr val="bg1"/>
              </a:solidFill>
            </a:endParaRPr>
          </a:p>
        </p:txBody>
      </p:sp>
      <p:pic>
        <p:nvPicPr>
          <p:cNvPr id="13327" name="Picture 17" descr="C:\Documents and Settings\koshkinaav\Мои документы\Cropper Captures\CropperCapture[3]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868363"/>
            <a:ext cx="891222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расчёта погрешностей прямых однократных измерений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541652"/>
              </p:ext>
            </p:extLst>
          </p:nvPr>
        </p:nvGraphicFramePr>
        <p:xfrm>
          <a:off x="1835696" y="1059582"/>
          <a:ext cx="48768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Equation" r:id="rId5" imgW="4876560" imgH="622080" progId="Equation.DSMT4">
                  <p:embed/>
                </p:oleObj>
              </mc:Choice>
              <mc:Fallback>
                <p:oleObj name="Equation" r:id="rId5" imgW="4876560" imgH="622080" progId="Equation.DSMT4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059582"/>
                        <a:ext cx="487680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 descr="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23678"/>
            <a:ext cx="45475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18322" y="2017752"/>
            <a:ext cx="3554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/>
                <a:latin typeface="Times New Roman"/>
                <a:ea typeface="Times New Roman"/>
              </a:rPr>
              <a:t>γ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— </a:t>
            </a:r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класс точности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прибора</a:t>
            </a:r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11" name="Овал 10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30334834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984" y="94183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Принципы расчёта погрешностей прямых однократных измерений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420457"/>
              </p:ext>
            </p:extLst>
          </p:nvPr>
        </p:nvGraphicFramePr>
        <p:xfrm>
          <a:off x="1835696" y="1059582"/>
          <a:ext cx="48768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70" name="Equation" r:id="rId5" imgW="4876560" imgH="622080" progId="Equation.DSMT4">
                  <p:embed/>
                </p:oleObj>
              </mc:Choice>
              <mc:Fallback>
                <p:oleObj name="Equation" r:id="rId5" imgW="4876560" imgH="62208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059582"/>
                        <a:ext cx="487680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 descr="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23678"/>
            <a:ext cx="45475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32040" y="2191754"/>
            <a:ext cx="400782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effectLst/>
                <a:latin typeface="Times New Roman"/>
                <a:ea typeface="Times New Roman"/>
              </a:rPr>
              <a:t>γ</a:t>
            </a:r>
            <a:r>
              <a:rPr lang="ru-RU" sz="2800" dirty="0" smtClean="0">
                <a:effectLst/>
                <a:latin typeface="SchoolBookCTT"/>
                <a:ea typeface="Times New Roman"/>
                <a:cs typeface="Times New Roman"/>
              </a:rPr>
              <a:t> — </a:t>
            </a:r>
            <a:r>
              <a:rPr lang="ru-RU" sz="2800" i="1" dirty="0" smtClean="0">
                <a:effectLst/>
                <a:latin typeface="SchoolBookCTT"/>
                <a:ea typeface="Times New Roman"/>
                <a:cs typeface="Times New Roman"/>
              </a:rPr>
              <a:t>класс точности</a:t>
            </a:r>
            <a:r>
              <a:rPr lang="ru-RU" sz="2800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</a:p>
          <a:p>
            <a:r>
              <a:rPr lang="ru-RU" sz="2800" dirty="0" smtClean="0">
                <a:effectLst/>
                <a:latin typeface="SchoolBookCTT"/>
                <a:ea typeface="Times New Roman"/>
                <a:cs typeface="Times New Roman"/>
              </a:rPr>
              <a:t>прибора</a:t>
            </a:r>
            <a:endParaRPr lang="ru-RU" sz="2800" dirty="0"/>
          </a:p>
        </p:txBody>
      </p:sp>
      <p:sp>
        <p:nvSpPr>
          <p:cNvPr id="5" name="Выгнутая вниз стрелка 4"/>
          <p:cNvSpPr/>
          <p:nvPr/>
        </p:nvSpPr>
        <p:spPr>
          <a:xfrm rot="9791835">
            <a:off x="3820656" y="1934888"/>
            <a:ext cx="1769310" cy="69133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7020272" y="3173039"/>
            <a:ext cx="2016224" cy="1923678"/>
            <a:chOff x="6822138" y="2859782"/>
            <a:chExt cx="2016224" cy="1923678"/>
          </a:xfrm>
        </p:grpSpPr>
        <p:sp>
          <p:nvSpPr>
            <p:cNvPr id="13" name="Овал 12"/>
            <p:cNvSpPr/>
            <p:nvPr/>
          </p:nvSpPr>
          <p:spPr>
            <a:xfrm>
              <a:off x="6822138" y="2859782"/>
              <a:ext cx="2016224" cy="19236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27955" y="3406122"/>
              <a:ext cx="1764196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Segoe Print" pitchFamily="2" charset="0"/>
                </a:rPr>
                <a:t>Для учителя</a:t>
              </a:r>
              <a:endParaRPr lang="ru-RU" sz="2400" b="1" dirty="0">
                <a:solidFill>
                  <a:schemeClr val="bg1"/>
                </a:solidFill>
                <a:latin typeface="Segoe Print" pitchFamily="2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05137288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Погрешности приборов и прямых </a:t>
            </a:r>
            <a:r>
              <a:rPr lang="ru-RU" b="1" dirty="0" smtClean="0">
                <a:solidFill>
                  <a:schemeClr val="bg1"/>
                </a:solidFill>
              </a:rPr>
              <a:t>измерений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380989"/>
              </p:ext>
            </p:extLst>
          </p:nvPr>
        </p:nvGraphicFramePr>
        <p:xfrm>
          <a:off x="184737" y="915566"/>
          <a:ext cx="8779751" cy="39823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8499"/>
                <a:gridCol w="1428684"/>
                <a:gridCol w="1600668"/>
                <a:gridCol w="1755950"/>
                <a:gridCol w="1755950"/>
              </a:tblGrid>
              <a:tr h="868324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Прибор 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Пределы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измерения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Цена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деления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Приборная погрешность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Погрешность </a:t>
                      </a:r>
                      <a:r>
                        <a:rPr lang="ru-RU" sz="2000" dirty="0" smtClean="0">
                          <a:effectLst/>
                        </a:rPr>
                        <a:t>прямого</a:t>
                      </a:r>
                      <a:r>
                        <a:rPr lang="ru-RU" sz="2000" baseline="0" dirty="0" smtClean="0">
                          <a:effectLst/>
                        </a:rPr>
                        <a:t> </a:t>
                      </a:r>
                      <a:r>
                        <a:rPr lang="ru-RU" sz="2000" dirty="0" smtClean="0">
                          <a:effectLst/>
                        </a:rPr>
                        <a:t>измерения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100">
                <a:tc>
                  <a:txBody>
                    <a:bodyPr/>
                    <a:lstStyle/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Вольтметр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0–6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0,2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0,15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0,2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341">
                <a:tc>
                  <a:txBody>
                    <a:bodyPr/>
                    <a:lstStyle/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Вольтметр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0–3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0,075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0,1 </a:t>
                      </a:r>
                      <a:r>
                        <a:rPr lang="ru-RU" sz="1800" b="1" dirty="0">
                          <a:effectLst/>
                        </a:rPr>
                        <a:t>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403">
                <a:tc>
                  <a:txBody>
                    <a:bodyPr/>
                    <a:lstStyle/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Амперметр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0–2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0,05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0,05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0,07 </a:t>
                      </a:r>
                      <a:r>
                        <a:rPr lang="ru-RU" sz="1800" b="1" dirty="0">
                          <a:effectLst/>
                        </a:rPr>
                        <a:t>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100">
                <a:tc>
                  <a:txBody>
                    <a:bodyPr/>
                    <a:lstStyle/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Амперметр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0–1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0,02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0,025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0,03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158">
                <a:tc rowSpan="2">
                  <a:txBody>
                    <a:bodyPr/>
                    <a:lstStyle/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Вольтметр </a:t>
                      </a:r>
                    </a:p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(ФГОС-лаборатория</a:t>
                      </a:r>
                      <a:r>
                        <a:rPr lang="ru-RU" sz="1800" b="1" dirty="0">
                          <a:effectLst/>
                        </a:rPr>
                        <a:t>)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</a:rPr>
                        <a:t>2–0–6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</a:rPr>
                        <a:t>0,2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</a:rPr>
                        <a:t>0,2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 smtClean="0">
                          <a:effectLst/>
                          <a:latin typeface="+mj-lt"/>
                        </a:rPr>
                        <a:t>0,2 </a:t>
                      </a:r>
                      <a:r>
                        <a:rPr lang="ru-RU" sz="1800" b="1" dirty="0">
                          <a:effectLst/>
                          <a:latin typeface="+mj-lt"/>
                        </a:rPr>
                        <a:t>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4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1–0–3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 В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97">
                <a:tc rowSpan="2">
                  <a:txBody>
                    <a:bodyPr/>
                    <a:lstStyle/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Амперметр </a:t>
                      </a:r>
                    </a:p>
                    <a:p>
                      <a:pPr marL="17145" algn="just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(ФГОС-лаборатория)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1–0–3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1800" b="1" dirty="0">
                          <a:effectLst/>
                        </a:rPr>
                        <a:t>0,1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0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0,2–0–0,6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0,02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0,02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0,02 А</a:t>
                      </a:r>
                      <a:endParaRPr lang="ru-RU" sz="18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36282642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192E198-374A-43BB-9EDA-9497E9700829}"/>
              </a:ext>
            </a:extLst>
          </p:cNvPr>
          <p:cNvSpPr/>
          <p:nvPr/>
        </p:nvSpPr>
        <p:spPr>
          <a:xfrm>
            <a:off x="231281" y="126483"/>
            <a:ext cx="65461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Запись результатов прямых измерений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учётом погрешности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81BA0DC-4AE7-4BA1-ADAD-5D6B5517B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071552"/>
            <a:ext cx="3071834" cy="39355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E9AEA62-3588-43FE-A4A0-F889D186CFA9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429124" y="1000114"/>
            <a:ext cx="39624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8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84DD134-378D-416C-84A8-7A311A229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14282" y="642924"/>
            <a:ext cx="5432537" cy="43118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57680E-ADF2-45F5-8ECA-7B2A6314CA65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57350" y="714362"/>
            <a:ext cx="7486650" cy="1095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8BF0471-2CEC-4FBB-BC9E-2F6F94A57BB1}"/>
              </a:ext>
            </a:extLst>
          </p:cNvPr>
          <p:cNvSpPr/>
          <p:nvPr/>
        </p:nvSpPr>
        <p:spPr>
          <a:xfrm>
            <a:off x="214282" y="0"/>
            <a:ext cx="8814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Запись результатов прямых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измерений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учётом погрешности</a:t>
            </a:r>
          </a:p>
        </p:txBody>
      </p:sp>
    </p:spTree>
    <p:extLst>
      <p:ext uri="{BB962C8B-B14F-4D97-AF65-F5344CB8AC3E}">
        <p14:creationId xmlns:p14="http://schemas.microsoft.com/office/powerpoint/2010/main" val="396991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84DD134-378D-416C-84A8-7A311A229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14282" y="642924"/>
            <a:ext cx="5432537" cy="43118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57680E-ADF2-45F5-8ECA-7B2A6314CA65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657350" y="714362"/>
            <a:ext cx="7486650" cy="1095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8BF0471-2CEC-4FBB-BC9E-2F6F94A57BB1}"/>
              </a:ext>
            </a:extLst>
          </p:cNvPr>
          <p:cNvSpPr/>
          <p:nvPr/>
        </p:nvSpPr>
        <p:spPr>
          <a:xfrm>
            <a:off x="214282" y="0"/>
            <a:ext cx="8814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Запись результатов прямых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измерений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учётом погрешности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6081608" y="2071684"/>
          <a:ext cx="2306756" cy="1500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05" name="Equation" r:id="rId5" imgW="1815840" imgH="1180800" progId="Equation.DSMT4">
                  <p:embed/>
                </p:oleObj>
              </mc:Choice>
              <mc:Fallback>
                <p:oleObj name="Equation" r:id="rId5" imgW="1815840" imgH="1180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1608" y="2071684"/>
                        <a:ext cx="2306756" cy="15001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1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192E198-374A-43BB-9EDA-9497E9700829}"/>
              </a:ext>
            </a:extLst>
          </p:cNvPr>
          <p:cNvSpPr/>
          <p:nvPr/>
        </p:nvSpPr>
        <p:spPr>
          <a:xfrm>
            <a:off x="231280" y="126482"/>
            <a:ext cx="42159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Погрешности измерений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81BA0DC-4AE7-4BA1-ADAD-5D6B5517B9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1357304"/>
            <a:ext cx="2782255" cy="35645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018E569-5596-446E-B21D-F2D21F245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81" y="615450"/>
            <a:ext cx="5269413" cy="6032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20218FC-20A4-47AC-BFB1-19BCB6DABE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95" y="1928808"/>
            <a:ext cx="5013649" cy="192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3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192E198-374A-43BB-9EDA-9497E9700829}"/>
              </a:ext>
            </a:extLst>
          </p:cNvPr>
          <p:cNvSpPr/>
          <p:nvPr/>
        </p:nvSpPr>
        <p:spPr>
          <a:xfrm>
            <a:off x="231280" y="126482"/>
            <a:ext cx="42159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39AB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Погрешности измерений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FB5E264-723C-43E7-A06E-D8769508B888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1280" y="518897"/>
            <a:ext cx="5962650" cy="1143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1EE17DE-3BFF-47CA-9F4E-862329D0F9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714494"/>
            <a:ext cx="4629912" cy="2819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8EDE01-D840-45E4-B0AF-617E5A15B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2643188"/>
            <a:ext cx="4246437" cy="1928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F282515-24AE-42A2-855A-876D390C7900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715008" y="1428742"/>
            <a:ext cx="25717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0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Расчет сопротивления проводника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8674" name="Picture 2" descr="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16" y="1707655"/>
            <a:ext cx="3835400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41218" y="884966"/>
            <a:ext cx="84792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Пример:</a:t>
            </a:r>
            <a:r>
              <a:rPr lang="ru-RU" sz="2000" dirty="0" smtClean="0">
                <a:latin typeface="+mj-lt"/>
              </a:rPr>
              <a:t> расчёт сопротивления проводника</a:t>
            </a:r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36899" y="1347805"/>
            <a:ext cx="4907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>
                <a:effectLst/>
                <a:latin typeface="SchoolBookCTT"/>
                <a:ea typeface="Times New Roman"/>
                <a:cs typeface="Times New Roman"/>
              </a:rPr>
              <a:t>U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(2,5 ± 0,1) В;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en-US" sz="2000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(0,50 ± 0,07) А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727895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Расчет сопротивления проводника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8674" name="Picture 2" descr="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16" y="1707655"/>
            <a:ext cx="3835400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41218" y="884966"/>
            <a:ext cx="84792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Пример:</a:t>
            </a:r>
            <a:r>
              <a:rPr lang="ru-RU" sz="2000" dirty="0" smtClean="0">
                <a:latin typeface="+mj-lt"/>
              </a:rPr>
              <a:t> расчёт сопротивления проводника</a:t>
            </a:r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36899" y="1347805"/>
            <a:ext cx="4907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>
                <a:effectLst/>
                <a:latin typeface="SchoolBookCTT"/>
                <a:ea typeface="Times New Roman"/>
                <a:cs typeface="Times New Roman"/>
              </a:rPr>
              <a:t>U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(2,5 ± 0,1) В;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en-US" sz="2000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(0,50 ± 0,07) А</a:t>
            </a:r>
            <a:endParaRPr lang="ru-RU" sz="20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877906"/>
              </p:ext>
            </p:extLst>
          </p:nvPr>
        </p:nvGraphicFramePr>
        <p:xfrm>
          <a:off x="5436096" y="1995688"/>
          <a:ext cx="22479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8" name="Equation" r:id="rId6" imgW="2247840" imgH="672840" progId="Equation.DSMT4">
                  <p:embed/>
                </p:oleObj>
              </mc:Choice>
              <mc:Fallback>
                <p:oleObj name="Equation" r:id="rId6" imgW="2247840" imgH="67284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995688"/>
                        <a:ext cx="22479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5364095" y="3219822"/>
            <a:ext cx="29754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Косвенное измерение</a:t>
            </a:r>
            <a:endParaRPr lang="ru-RU" sz="2000" dirty="0"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64095" y="3876149"/>
            <a:ext cx="2975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Расчёт погрешностей в старшей школе</a:t>
            </a:r>
            <a:endParaRPr lang="ru-RU" sz="2000" dirty="0">
              <a:latin typeface="+mj-lt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56659"/>
              </p:ext>
            </p:extLst>
          </p:nvPr>
        </p:nvGraphicFramePr>
        <p:xfrm>
          <a:off x="6756563" y="3619933"/>
          <a:ext cx="1905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9" name="Equation" r:id="rId8" imgW="190440" imgH="291960" progId="Equation.DSMT4">
                  <p:embed/>
                </p:oleObj>
              </mc:Choice>
              <mc:Fallback>
                <p:oleObj name="Equation" r:id="rId8" imgW="190440" imgH="29196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6563" y="3619933"/>
                        <a:ext cx="1905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5159625" y="3143875"/>
            <a:ext cx="3384376" cy="1440160"/>
          </a:xfrm>
          <a:prstGeom prst="roundRect">
            <a:avLst/>
          </a:prstGeom>
          <a:noFill/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86735364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84" y="123478"/>
            <a:ext cx="7789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Расчет сопротивления проводника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9390" y="1059582"/>
            <a:ext cx="4907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>
                <a:effectLst/>
                <a:latin typeface="SchoolBookCTT"/>
                <a:ea typeface="Times New Roman"/>
                <a:cs typeface="Times New Roman"/>
              </a:rPr>
              <a:t>U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(2,5 ± 0,1) В; </a:t>
            </a:r>
            <a:r>
              <a:rPr lang="ru-RU" sz="2000" i="1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en-US" sz="2000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sz="2000" dirty="0" smtClean="0">
                <a:effectLst/>
                <a:latin typeface="SchoolBookCTT"/>
                <a:ea typeface="Times New Roman"/>
                <a:cs typeface="Times New Roman"/>
              </a:rPr>
              <a:t> = (0,50 ± 0,07) А</a:t>
            </a:r>
            <a:endParaRPr lang="ru-RU" sz="20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178380"/>
              </p:ext>
            </p:extLst>
          </p:nvPr>
        </p:nvGraphicFramePr>
        <p:xfrm>
          <a:off x="5911382" y="1059583"/>
          <a:ext cx="22479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3" name="Equation" r:id="rId5" imgW="2247840" imgH="672840" progId="Equation.DSMT4">
                  <p:embed/>
                </p:oleObj>
              </mc:Choice>
              <mc:Fallback>
                <p:oleObj name="Equation" r:id="rId5" imgW="2247840" imgH="672840" progId="Equation.DSMT4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382" y="1059583"/>
                        <a:ext cx="22479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0864" y="1635646"/>
            <a:ext cx="8883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измерений с учётом погрешностей отложим на числовых осях</a:t>
            </a:r>
            <a:endParaRPr lang="ru-RU" dirty="0"/>
          </a:p>
        </p:txBody>
      </p:sp>
      <p:pic>
        <p:nvPicPr>
          <p:cNvPr id="29726" name="Picture 30" descr="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509" y="1991677"/>
            <a:ext cx="3960982" cy="305553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04363211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F5D5F47-2DA5-48AB-B0E3-FD65DB621AE6}"/>
              </a:ext>
            </a:extLst>
          </p:cNvPr>
          <p:cNvSpPr/>
          <p:nvPr/>
        </p:nvSpPr>
        <p:spPr>
          <a:xfrm>
            <a:off x="5035826" y="2941983"/>
            <a:ext cx="2756452" cy="42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10A8076-BC9F-49EF-8EB0-595AFD3D7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2000246"/>
            <a:ext cx="2567755" cy="250033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F8059B6-B24E-4679-BA0A-F37ECCF7D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27" y="1428742"/>
            <a:ext cx="4368929" cy="371475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4450412-5D16-4A38-B07F-130C9141A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5800"/>
            <a:ext cx="5385997" cy="5887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Исследование зависимости  силы тока в проводнике от напряжения на его концах. 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57740" y="-214332"/>
            <a:ext cx="89289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dirty="0" smtClean="0">
              <a:solidFill>
                <a:schemeClr val="bg1"/>
              </a:solidFill>
            </a:endParaRPr>
          </a:p>
          <a:p>
            <a:r>
              <a:rPr lang="ru-RU" sz="1700" b="1" dirty="0" smtClean="0">
                <a:solidFill>
                  <a:schemeClr val="bg1"/>
                </a:solidFill>
              </a:rPr>
              <a:t>Проверка </a:t>
            </a:r>
            <a:r>
              <a:rPr lang="ru-RU" sz="1700" b="1" dirty="0">
                <a:solidFill>
                  <a:schemeClr val="bg1"/>
                </a:solidFill>
              </a:rPr>
              <a:t>утверждения, гласящего, что сила тока на участке цепи, содержащем два параллельно соединённых резистора, равна сумме сил тока в этих резисторах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4620" y="987574"/>
            <a:ext cx="8414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Пусть результат прямого измерения силы тока на участке цепи, содержащем эти резисторы,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(0,92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endParaRPr lang="ru-RU" dirty="0">
              <a:effectLst/>
              <a:latin typeface="SchoolBookCTT"/>
              <a:ea typeface="Times New Roman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1774905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4620" y="987574"/>
            <a:ext cx="8414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Пусть результат прямого измерения силы тока на участке цепи, содержащем эти резисторы,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(0,92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прямого измерения силы тока в резисторах </a:t>
            </a:r>
          </a:p>
          <a:p>
            <a:pPr indent="215900" algn="just">
              <a:spcAft>
                <a:spcPts val="0"/>
              </a:spcAft>
            </a:pP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(0,30 ± 0,03) А и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(0,64 ± 0,03) А. </a:t>
            </a:r>
          </a:p>
          <a:p>
            <a:pPr indent="215900" algn="just">
              <a:spcAft>
                <a:spcPts val="0"/>
              </a:spcAft>
            </a:pPr>
            <a:endParaRPr lang="ru-RU" dirty="0">
              <a:effectLst/>
              <a:latin typeface="SchoolBookCTT"/>
              <a:ea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7740" y="-214332"/>
            <a:ext cx="89289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dirty="0" smtClean="0">
              <a:solidFill>
                <a:schemeClr val="bg1"/>
              </a:solidFill>
            </a:endParaRPr>
          </a:p>
          <a:p>
            <a:r>
              <a:rPr lang="ru-RU" sz="1700" b="1" dirty="0" smtClean="0">
                <a:solidFill>
                  <a:schemeClr val="bg1"/>
                </a:solidFill>
              </a:rPr>
              <a:t>Проверка </a:t>
            </a:r>
            <a:r>
              <a:rPr lang="ru-RU" sz="1700" b="1" dirty="0">
                <a:solidFill>
                  <a:schemeClr val="bg1"/>
                </a:solidFill>
              </a:rPr>
              <a:t>утверждения, гласящего, что сила тока на участке цепи, содержащем два параллельно соединённых резистора, равна сумме сил тока в этих резисторах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066675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4620" y="987574"/>
            <a:ext cx="8414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Пусть результат прямого измерения силы тока на участке цепи, содержащем эти резисторы,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(0,92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прямого измерения силы тока в резисторах </a:t>
            </a:r>
          </a:p>
          <a:p>
            <a:pPr indent="215900" algn="just">
              <a:spcAft>
                <a:spcPts val="0"/>
              </a:spcAft>
            </a:pP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(0,30 ± 0,03) А и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(0,64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Из этих результатов следует, что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en-US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+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(0,94 ± 0,06) А. </a:t>
            </a:r>
            <a:endParaRPr lang="ru-RU" dirty="0">
              <a:effectLst/>
              <a:latin typeface="SchoolBookCTT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740" y="-214332"/>
            <a:ext cx="89289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dirty="0" smtClean="0">
              <a:solidFill>
                <a:schemeClr val="bg1"/>
              </a:solidFill>
            </a:endParaRPr>
          </a:p>
          <a:p>
            <a:r>
              <a:rPr lang="ru-RU" sz="1700" b="1" dirty="0" smtClean="0">
                <a:solidFill>
                  <a:schemeClr val="bg1"/>
                </a:solidFill>
              </a:rPr>
              <a:t>Проверка </a:t>
            </a:r>
            <a:r>
              <a:rPr lang="ru-RU" sz="1700" b="1" dirty="0">
                <a:solidFill>
                  <a:schemeClr val="bg1"/>
                </a:solidFill>
              </a:rPr>
              <a:t>утверждения, гласящего, что сила тока на участке цепи, содержащем два параллельно соединённых резистора, равна сумме сил тока в этих резисторах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5465716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4620" y="987574"/>
            <a:ext cx="8414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Пусть результат прямого измерения силы тока на участке цепи, содержащем эти резисторы,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(0,92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прямого измерения силы тока в резисторах </a:t>
            </a:r>
          </a:p>
          <a:p>
            <a:pPr indent="215900" algn="just">
              <a:spcAft>
                <a:spcPts val="0"/>
              </a:spcAft>
            </a:pP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(0,30 ± 0,03) А и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(0,64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Из этих результатов следует, что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en-US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+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(0,94 ± 0,06) А. </a:t>
            </a:r>
            <a:endParaRPr lang="ru-RU" dirty="0">
              <a:effectLst/>
              <a:latin typeface="SchoolBookCTT"/>
              <a:ea typeface="Times New Roman"/>
              <a:cs typeface="Times New Roman"/>
            </a:endParaRPr>
          </a:p>
        </p:txBody>
      </p:sp>
      <p:pic>
        <p:nvPicPr>
          <p:cNvPr id="32789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2" y="2549478"/>
            <a:ext cx="5938516" cy="22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7740" y="-214332"/>
            <a:ext cx="89289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dirty="0" smtClean="0">
              <a:solidFill>
                <a:schemeClr val="bg1"/>
              </a:solidFill>
            </a:endParaRPr>
          </a:p>
          <a:p>
            <a:r>
              <a:rPr lang="ru-RU" sz="1700" b="1" dirty="0" smtClean="0">
                <a:solidFill>
                  <a:schemeClr val="bg1"/>
                </a:solidFill>
              </a:rPr>
              <a:t>Проверка </a:t>
            </a:r>
            <a:r>
              <a:rPr lang="ru-RU" sz="1700" b="1" dirty="0">
                <a:solidFill>
                  <a:schemeClr val="bg1"/>
                </a:solidFill>
              </a:rPr>
              <a:t>утверждения, гласящего, что сила тока на участке цепи, содержащем два параллельно соединённых резистора, равна сумме сил тока в этих резисторах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1643554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4620" y="987574"/>
            <a:ext cx="8414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Пусть результат прямого измерения силы тока на участке цепи, содержащем эти резисторы,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(0,92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прямого измерения силы тока в резисторах </a:t>
            </a:r>
          </a:p>
          <a:p>
            <a:pPr indent="215900" algn="just">
              <a:spcAft>
                <a:spcPts val="0"/>
              </a:spcAft>
            </a:pP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(0,30 ± 0,03) А и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(0,64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Из этих результатов следует, что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en-US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+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(0,94 ± 0,06) А. </a:t>
            </a:r>
            <a:endParaRPr lang="ru-RU" dirty="0">
              <a:effectLst/>
              <a:latin typeface="SchoolBookCTT"/>
              <a:ea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6410" y="2646845"/>
            <a:ext cx="32775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Интервалы значений</a:t>
            </a:r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и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en-US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endParaRPr lang="ru-RU" dirty="0" smtClean="0">
              <a:effectLst/>
              <a:latin typeface="SchoolBookCTT"/>
              <a:ea typeface="Times New Roman"/>
              <a:cs typeface="Times New Roman"/>
            </a:endParaRPr>
          </a:p>
          <a:p>
            <a:pPr algn="ctr"/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частично перекрываются</a:t>
            </a:r>
            <a:endParaRPr lang="ru-RU" dirty="0"/>
          </a:p>
        </p:txBody>
      </p:sp>
      <p:pic>
        <p:nvPicPr>
          <p:cNvPr id="32789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2" y="2549478"/>
            <a:ext cx="5938516" cy="22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5978238" y="2535142"/>
            <a:ext cx="3092720" cy="923488"/>
          </a:xfrm>
          <a:prstGeom prst="roundRect">
            <a:avLst/>
          </a:prstGeom>
          <a:solidFill>
            <a:schemeClr val="bg1">
              <a:alpha val="25000"/>
            </a:schemeClr>
          </a:solidFill>
          <a:ln>
            <a:solidFill>
              <a:srgbClr val="009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57740" y="-214332"/>
            <a:ext cx="89289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dirty="0" smtClean="0">
              <a:solidFill>
                <a:schemeClr val="bg1"/>
              </a:solidFill>
            </a:endParaRPr>
          </a:p>
          <a:p>
            <a:r>
              <a:rPr lang="ru-RU" sz="1700" b="1" dirty="0" smtClean="0">
                <a:solidFill>
                  <a:schemeClr val="bg1"/>
                </a:solidFill>
              </a:rPr>
              <a:t>Проверка </a:t>
            </a:r>
            <a:r>
              <a:rPr lang="ru-RU" sz="1700" b="1" dirty="0">
                <a:solidFill>
                  <a:schemeClr val="bg1"/>
                </a:solidFill>
              </a:rPr>
              <a:t>утверждения, гласящего, что сила тока на участке цепи, содержащем два параллельно соединённых резистора, равна сумме сил тока в этих резисторах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862988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0" name="Rectangle 60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4620" y="987574"/>
            <a:ext cx="8414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Пусть результат прямого измерения силы тока на участке цепи, содержащем эти резисторы,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(0,92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Результаты прямого измерения силы тока в резисторах </a:t>
            </a:r>
          </a:p>
          <a:p>
            <a:pPr indent="215900" algn="just">
              <a:spcAft>
                <a:spcPts val="0"/>
              </a:spcAft>
            </a:pP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(0,30 ± 0,03) А и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= (0,64 ± 0,03) А. </a:t>
            </a:r>
          </a:p>
          <a:p>
            <a:pPr indent="215900" algn="just">
              <a:spcAft>
                <a:spcPts val="0"/>
              </a:spcAft>
            </a:pP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Из этих результатов следует, что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en-US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1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+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2 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= (0,94 ± 0,06) А. </a:t>
            </a:r>
            <a:endParaRPr lang="ru-RU" dirty="0">
              <a:effectLst/>
              <a:latin typeface="SchoolBookCTT"/>
              <a:ea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6410" y="2646845"/>
            <a:ext cx="32775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Интервалы значений</a:t>
            </a:r>
            <a:r>
              <a:rPr lang="ru-RU" i="1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ru-RU" baseline="-25000" dirty="0" smtClean="0">
                <a:effectLst/>
                <a:latin typeface="SchoolBookCTT"/>
                <a:ea typeface="Times New Roman"/>
                <a:cs typeface="Times New Roman"/>
              </a:rPr>
              <a:t>0</a:t>
            </a:r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 и </a:t>
            </a:r>
            <a:r>
              <a:rPr lang="en-US" i="1" dirty="0" smtClean="0">
                <a:effectLst/>
                <a:latin typeface="SchoolBookCTT"/>
                <a:ea typeface="Times New Roman"/>
                <a:cs typeface="Times New Roman"/>
              </a:rPr>
              <a:t>I</a:t>
            </a:r>
            <a:r>
              <a:rPr lang="en-US" dirty="0" smtClean="0">
                <a:effectLst/>
                <a:latin typeface="SchoolBookCTT"/>
                <a:ea typeface="Times New Roman"/>
                <a:cs typeface="Times New Roman"/>
              </a:rPr>
              <a:t> </a:t>
            </a:r>
            <a:endParaRPr lang="ru-RU" dirty="0" smtClean="0">
              <a:effectLst/>
              <a:latin typeface="SchoolBookCTT"/>
              <a:ea typeface="Times New Roman"/>
              <a:cs typeface="Times New Roman"/>
            </a:endParaRPr>
          </a:p>
          <a:p>
            <a:pPr algn="ctr"/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частично перекрываются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56176" y="3775316"/>
            <a:ext cx="2513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SchoolBookCTT"/>
                <a:ea typeface="Times New Roman"/>
                <a:cs typeface="Times New Roman"/>
              </a:rPr>
              <a:t>Опыт подтверждает указанное выше утверждение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67819"/>
              </p:ext>
            </p:extLst>
          </p:nvPr>
        </p:nvGraphicFramePr>
        <p:xfrm>
          <a:off x="7255681" y="3455290"/>
          <a:ext cx="1905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1" name="Equation" r:id="rId5" imgW="190440" imgH="291960" progId="Equation.DSMT4">
                  <p:embed/>
                </p:oleObj>
              </mc:Choice>
              <mc:Fallback>
                <p:oleObj name="Equation" r:id="rId5" imgW="190440" imgH="291960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5681" y="3455290"/>
                        <a:ext cx="1905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8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2" y="2549478"/>
            <a:ext cx="5938516" cy="22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7740" y="-214332"/>
            <a:ext cx="89289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dirty="0" smtClean="0">
              <a:solidFill>
                <a:schemeClr val="bg1"/>
              </a:solidFill>
            </a:endParaRPr>
          </a:p>
          <a:p>
            <a:r>
              <a:rPr lang="ru-RU" sz="1700" b="1" dirty="0" smtClean="0">
                <a:solidFill>
                  <a:schemeClr val="bg1"/>
                </a:solidFill>
              </a:rPr>
              <a:t>Проверка </a:t>
            </a:r>
            <a:r>
              <a:rPr lang="ru-RU" sz="1700" b="1" dirty="0">
                <a:solidFill>
                  <a:schemeClr val="bg1"/>
                </a:solidFill>
              </a:rPr>
              <a:t>утверждения, гласящего, что сила тока на участке цепи, содержащем два параллельно соединённых резистора, равна сумме сил тока в этих резисторах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32599105"/>
      </p:ext>
    </p:ext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192E198-374A-43BB-9EDA-9497E9700829}"/>
              </a:ext>
            </a:extLst>
          </p:cNvPr>
          <p:cNvSpPr/>
          <p:nvPr/>
        </p:nvSpPr>
        <p:spPr>
          <a:xfrm>
            <a:off x="112011" y="186118"/>
            <a:ext cx="76651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Лабораторная </a:t>
            </a:r>
            <a:r>
              <a:rPr lang="ru-RU" sz="2000" b="1" dirty="0" smtClean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работа «</a:t>
            </a:r>
            <a: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Изучение последовательного соединения </a:t>
            </a:r>
            <a:b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проводников» (8 класс)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F493609-1EFB-431D-8F5C-BD601222A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54" y="1045382"/>
            <a:ext cx="1374648" cy="2398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0A9700C-3449-45A3-9D3D-3FFD5FF4EF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53" y="4098119"/>
            <a:ext cx="1377696" cy="655320"/>
          </a:xfrm>
          <a:prstGeom prst="rect">
            <a:avLst/>
          </a:prstGeom>
        </p:spPr>
      </p:pic>
      <p:pic>
        <p:nvPicPr>
          <p:cNvPr id="252930" name="Picture 2" descr="C:\Users\МВидео\Documents\Cropper Captures\CropperCapture[4]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975061"/>
            <a:ext cx="6267468" cy="4168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161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F5D5F47-2DA5-48AB-B0E3-FD65DB621AE6}"/>
              </a:ext>
            </a:extLst>
          </p:cNvPr>
          <p:cNvSpPr/>
          <p:nvPr/>
        </p:nvSpPr>
        <p:spPr>
          <a:xfrm>
            <a:off x="5035826" y="2941983"/>
            <a:ext cx="2756452" cy="42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7793980-2580-4690-BC39-772C613BF74C}"/>
              </a:ext>
            </a:extLst>
          </p:cNvPr>
          <p:cNvSpPr/>
          <p:nvPr/>
        </p:nvSpPr>
        <p:spPr>
          <a:xfrm>
            <a:off x="112011" y="186118"/>
            <a:ext cx="83890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Лабораторная </a:t>
            </a:r>
            <a:r>
              <a:rPr lang="ru-RU" sz="2000" b="1" dirty="0" smtClean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работа «</a:t>
            </a:r>
            <a: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Изучение последовательного соединения </a:t>
            </a:r>
            <a:b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239ABF"/>
                </a:solidFill>
                <a:latin typeface="Times New Roman" pitchFamily="18" charset="0"/>
                <a:cs typeface="Times New Roman" pitchFamily="18" charset="0"/>
              </a:rPr>
              <a:t>проводников» (8 класс)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13241E6-8CBD-42B5-8CA4-E7ED6AA5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3500444"/>
            <a:ext cx="5079676" cy="1357322"/>
          </a:xfrm>
          <a:prstGeom prst="rect">
            <a:avLst/>
          </a:prstGeom>
        </p:spPr>
      </p:pic>
      <p:pic>
        <p:nvPicPr>
          <p:cNvPr id="251907" name="Picture 3" descr="C:\Users\МВидео\Documents\Cropper Captures\CropperCapture[3]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7"/>
            <a:ext cx="3754758" cy="2214578"/>
          </a:xfrm>
          <a:prstGeom prst="rect">
            <a:avLst/>
          </a:prstGeom>
          <a:noFill/>
        </p:spPr>
      </p:pic>
      <p:pic>
        <p:nvPicPr>
          <p:cNvPr id="251908" name="Picture 4" descr="C:\Users\МВидео\Desktop\Лабы 8 кл ч 1 =8 (А4q) (2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86182" y="1000114"/>
            <a:ext cx="5122796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554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339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7913688" y="7938"/>
            <a:ext cx="1143000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00" dirty="0" smtClean="0">
                <a:solidFill>
                  <a:schemeClr val="bg1"/>
                </a:solidFill>
                <a:latin typeface="+mj-lt"/>
              </a:rPr>
              <a:t>Кошкина А.В.</a:t>
            </a:r>
          </a:p>
        </p:txBody>
      </p:sp>
      <p:sp>
        <p:nvSpPr>
          <p:cNvPr id="1434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6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8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9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50" name="Прямоугольник 2"/>
          <p:cNvSpPr>
            <a:spLocks noChangeArrowheads="1"/>
          </p:cNvSpPr>
          <p:nvPr/>
        </p:nvSpPr>
        <p:spPr bwMode="auto">
          <a:xfrm>
            <a:off x="0" y="0"/>
            <a:ext cx="2843213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700" b="1" dirty="0">
                <a:solidFill>
                  <a:schemeClr val="bg1"/>
                </a:solidFill>
              </a:rPr>
              <a:t>Комплект оборудования </a:t>
            </a:r>
          </a:p>
          <a:p>
            <a:r>
              <a:rPr lang="ru-RU" altLang="ru-RU" sz="1700" b="1" dirty="0">
                <a:solidFill>
                  <a:schemeClr val="bg1"/>
                </a:solidFill>
              </a:rPr>
              <a:t>№ 4</a:t>
            </a:r>
          </a:p>
        </p:txBody>
      </p:sp>
      <p:pic>
        <p:nvPicPr>
          <p:cNvPr id="14351" name="Picture 17" descr="C:\Documents and Settings\koshkinaav\Мои документы\Cropper Captures\CropperCapture[5]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62250" y="47625"/>
            <a:ext cx="63817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0" name="Picture 2" descr="Комплект №4 ГИА-лаборатория по физике 202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1285866"/>
            <a:ext cx="2786050" cy="215614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5363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68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70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7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72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73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74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25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4</a:t>
            </a:r>
          </a:p>
        </p:txBody>
      </p:sp>
      <p:pic>
        <p:nvPicPr>
          <p:cNvPr id="15375" name="Picture 36" descr="C:\Documents and Settings\koshkinaav\Мои документы\Cropper Captures\CropperCapture[6]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263650"/>
            <a:ext cx="8904288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387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7913688" y="7938"/>
            <a:ext cx="1143000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00" dirty="0" smtClean="0">
                <a:solidFill>
                  <a:schemeClr val="bg1"/>
                </a:solidFill>
                <a:latin typeface="+mj-lt"/>
              </a:rPr>
              <a:t>Кошкина А.В.</a:t>
            </a:r>
          </a:p>
        </p:txBody>
      </p:sp>
      <p:sp>
        <p:nvSpPr>
          <p:cNvPr id="1639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2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4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8" name="Прямоугольник 2"/>
          <p:cNvSpPr>
            <a:spLocks noChangeArrowheads="1"/>
          </p:cNvSpPr>
          <p:nvPr/>
        </p:nvSpPr>
        <p:spPr bwMode="auto">
          <a:xfrm>
            <a:off x="101600" y="155575"/>
            <a:ext cx="2998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 dirty="0">
                <a:solidFill>
                  <a:schemeClr val="bg1"/>
                </a:solidFill>
              </a:rPr>
              <a:t>Комплект оборудования </a:t>
            </a:r>
          </a:p>
          <a:p>
            <a:r>
              <a:rPr lang="ru-RU" altLang="ru-RU" b="1" dirty="0">
                <a:solidFill>
                  <a:schemeClr val="bg1"/>
                </a:solidFill>
              </a:rPr>
              <a:t>№ 5</a:t>
            </a:r>
          </a:p>
        </p:txBody>
      </p:sp>
      <p:pic>
        <p:nvPicPr>
          <p:cNvPr id="16399" name="Picture 26" descr="C:\Documents and Settings\koshkinaav\Мои документы\Cropper Captures\CropperCapture[7]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8150" y="11113"/>
            <a:ext cx="61658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27" descr="C:\Documents and Settings\koshkinaav\Мои документы\Cropper Captures\CropperCapture[8]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97200" y="1587500"/>
            <a:ext cx="6037263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16" name="Picture 4" descr="Комплект №5 ГИА-лаборатория по физике 20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857238"/>
            <a:ext cx="2786082" cy="417390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411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8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20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2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22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25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5</a:t>
            </a:r>
          </a:p>
        </p:txBody>
      </p:sp>
      <p:pic>
        <p:nvPicPr>
          <p:cNvPr id="17423" name="Picture 16" descr="C:\Documents and Settings\koshkinaav\Мои документы\Cropper Captures\CropperCapture[9]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939800"/>
            <a:ext cx="9136063" cy="299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8435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3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2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3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4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6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25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6</a:t>
            </a:r>
          </a:p>
        </p:txBody>
      </p:sp>
      <p:pic>
        <p:nvPicPr>
          <p:cNvPr id="18447" name="Picture 26" descr="C:\Documents and Settings\koshkinaav\Мои документы\Cropper Captures\CropperCapture[10]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0644" y="714362"/>
            <a:ext cx="637335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18" name="Picture 2" descr="Комплект №5 ГИА-лаборатория по физике 202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928676"/>
            <a:ext cx="2543175" cy="3810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459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6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8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9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70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25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 dirty="0">
                <a:solidFill>
                  <a:schemeClr val="bg1"/>
                </a:solidFill>
              </a:rPr>
              <a:t>Комплект оборудования № 6</a:t>
            </a:r>
          </a:p>
        </p:txBody>
      </p:sp>
      <p:pic>
        <p:nvPicPr>
          <p:cNvPr id="19471" name="Picture 17" descr="C:\Documents and Settings\koshkinaav\Мои документы\Cropper Captures\CropperCapture[11]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7650" y="1431925"/>
            <a:ext cx="88963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0483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8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90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9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92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93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94" name="Прямоугольник 2"/>
          <p:cNvSpPr>
            <a:spLocks noChangeArrowheads="1"/>
          </p:cNvSpPr>
          <p:nvPr/>
        </p:nvSpPr>
        <p:spPr bwMode="auto">
          <a:xfrm>
            <a:off x="0" y="155575"/>
            <a:ext cx="3286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chemeClr val="bg1"/>
                </a:solidFill>
              </a:rPr>
              <a:t>Комплект </a:t>
            </a:r>
            <a:r>
              <a:rPr lang="ru-RU" altLang="ru-RU" b="1" dirty="0" smtClean="0">
                <a:solidFill>
                  <a:schemeClr val="bg1"/>
                </a:solidFill>
              </a:rPr>
              <a:t>оборудования  </a:t>
            </a:r>
            <a:r>
              <a:rPr lang="ru-RU" altLang="ru-RU" b="1" dirty="0">
                <a:solidFill>
                  <a:schemeClr val="bg1"/>
                </a:solidFill>
              </a:rPr>
              <a:t>№ 7</a:t>
            </a:r>
          </a:p>
        </p:txBody>
      </p:sp>
      <p:pic>
        <p:nvPicPr>
          <p:cNvPr id="20495" name="Picture 26" descr="C:\Documents and Settings\koshkinaav\Мои документы\Cropper Captures\CropperCapture[12]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9046" y="785782"/>
            <a:ext cx="619495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22" name="Picture 2" descr="Комплект №7 ГИА-лаборатория по физике 20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357304"/>
            <a:ext cx="2963354" cy="228601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774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507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Орб звезды" hidden="1"/>
          <p:cNvSpPr/>
          <p:nvPr/>
        </p:nvSpPr>
        <p:spPr>
          <a:xfrm>
            <a:off x="3698875" y="2274888"/>
            <a:ext cx="1746250" cy="1746250"/>
          </a:xfrm>
          <a:prstGeom prst="ellipse">
            <a:avLst/>
          </a:prstGeom>
          <a:noFill/>
          <a:ln w="12700">
            <a:solidFill>
              <a:srgbClr val="1C1C1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2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4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1518" name="Прямоугольник 2"/>
          <p:cNvSpPr>
            <a:spLocks noChangeArrowheads="1"/>
          </p:cNvSpPr>
          <p:nvPr/>
        </p:nvSpPr>
        <p:spPr bwMode="auto">
          <a:xfrm>
            <a:off x="255588" y="155575"/>
            <a:ext cx="3425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chemeClr val="bg1"/>
                </a:solidFill>
              </a:rPr>
              <a:t>Комплект оборудования № 7</a:t>
            </a:r>
          </a:p>
        </p:txBody>
      </p:sp>
      <p:pic>
        <p:nvPicPr>
          <p:cNvPr id="21519" name="Picture 2" descr="C:\Users\МВидео\Documents\Cropper Captures\CropperCapture[1]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30338"/>
            <a:ext cx="89281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37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Rectangle 1"/>
          <p:cNvSpPr>
            <a:spLocks noChangeArrowheads="1"/>
          </p:cNvSpPr>
          <p:nvPr/>
        </p:nvSpPr>
        <p:spPr bwMode="auto">
          <a:xfrm>
            <a:off x="0" y="0"/>
            <a:ext cx="878684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Перспективная модель КИМ для ГИА по программам среднего общего образования (2022)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2627" name="Picture 3" descr="C:\Users\МВидео\Documents\Cropper Captures\CropperCapture[4]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6"/>
            <a:ext cx="6143668" cy="4727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Rectangle 1"/>
          <p:cNvSpPr>
            <a:spLocks noChangeArrowheads="1"/>
          </p:cNvSpPr>
          <p:nvPr/>
        </p:nvSpPr>
        <p:spPr bwMode="auto">
          <a:xfrm>
            <a:off x="0" y="0"/>
            <a:ext cx="878684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Перспективная модель КИМ для ГИА по программам среднего общего образования (2022)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2628" name="Picture 4" descr="C:\Users\МВидео\Documents\Cropper Captures\CropperCapture[5]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338155"/>
            <a:ext cx="5257800" cy="4733925"/>
          </a:xfrm>
          <a:prstGeom prst="rect">
            <a:avLst/>
          </a:prstGeom>
          <a:noFill/>
        </p:spPr>
      </p:pic>
      <p:pic>
        <p:nvPicPr>
          <p:cNvPr id="282627" name="Picture 3" descr="C:\Users\МВидео\Documents\Cropper Captures\CropperCapture[4].bmp"/>
          <p:cNvPicPr>
            <a:picLocks noChangeAspect="1" noChangeArrowheads="1"/>
          </p:cNvPicPr>
          <p:nvPr/>
        </p:nvPicPr>
        <p:blipFill>
          <a:blip r:embed="rId3"/>
          <a:srcRect l="10491" t="4545" r="2075" b="18182"/>
          <a:stretch>
            <a:fillRect/>
          </a:stretch>
        </p:blipFill>
        <p:spPr bwMode="auto">
          <a:xfrm>
            <a:off x="8372" y="357171"/>
            <a:ext cx="4492190" cy="30546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802f1eb759559fa29b481a3136ce666393884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1|6.1"/>
</p:tagLst>
</file>

<file path=ppt/theme/theme1.xml><?xml version="1.0" encoding="utf-8"?>
<a:theme xmlns:a="http://schemas.openxmlformats.org/drawingml/2006/main" name="2012-01-08">
  <a:themeElements>
    <a:clrScheme name="Другая 8">
      <a:dk1>
        <a:srgbClr val="323232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3">
      <a:majorFont>
        <a:latin typeface="SchoolBookCTT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2607</Words>
  <Application>Microsoft Office PowerPoint</Application>
  <PresentationFormat>Экран (16:9)</PresentationFormat>
  <Paragraphs>446</Paragraphs>
  <Slides>83</Slides>
  <Notes>70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83</vt:i4>
      </vt:variant>
    </vt:vector>
  </HeadingPairs>
  <TitlesOfParts>
    <vt:vector size="87" baseType="lpstr">
      <vt:lpstr>2012-01-08</vt:lpstr>
      <vt:lpstr>Тема Office</vt:lpstr>
      <vt:lpstr>Equation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HP</cp:lastModifiedBy>
  <cp:revision>98</cp:revision>
  <dcterms:created xsi:type="dcterms:W3CDTF">2016-11-20T14:36:39Z</dcterms:created>
  <dcterms:modified xsi:type="dcterms:W3CDTF">2022-03-22T03:31:12Z</dcterms:modified>
</cp:coreProperties>
</file>